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5" r:id="rId10"/>
    <p:sldId id="266" r:id="rId11"/>
    <p:sldId id="268" r:id="rId12"/>
    <p:sldId id="267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C4C5BA-C8B3-4C37-A8CD-2EE01F46CD86}" type="datetimeFigureOut">
              <a:rPr lang="en-US" smtClean="0"/>
              <a:pPr/>
              <a:t>3/8/2010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960803-B799-4BCB-BB8C-1361F8DBD02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C4C5BA-C8B3-4C37-A8CD-2EE01F46CD86}" type="datetimeFigureOut">
              <a:rPr lang="en-US" smtClean="0"/>
              <a:pPr/>
              <a:t>3/8/2010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960803-B799-4BCB-BB8C-1361F8DBD02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C4C5BA-C8B3-4C37-A8CD-2EE01F46CD86}" type="datetimeFigureOut">
              <a:rPr lang="en-US" smtClean="0"/>
              <a:pPr/>
              <a:t>3/8/2010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960803-B799-4BCB-BB8C-1361F8DBD02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C4C5BA-C8B3-4C37-A8CD-2EE01F46CD86}" type="datetimeFigureOut">
              <a:rPr lang="en-US" smtClean="0"/>
              <a:pPr/>
              <a:t>3/8/2010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960803-B799-4BCB-BB8C-1361F8DBD02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C4C5BA-C8B3-4C37-A8CD-2EE01F46CD86}" type="datetimeFigureOut">
              <a:rPr lang="en-US" smtClean="0"/>
              <a:pPr/>
              <a:t>3/8/2010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960803-B799-4BCB-BB8C-1361F8DBD02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C4C5BA-C8B3-4C37-A8CD-2EE01F46CD86}" type="datetimeFigureOut">
              <a:rPr lang="en-US" smtClean="0"/>
              <a:pPr/>
              <a:t>3/8/2010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960803-B799-4BCB-BB8C-1361F8DBD02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C4C5BA-C8B3-4C37-A8CD-2EE01F46CD86}" type="datetimeFigureOut">
              <a:rPr lang="en-US" smtClean="0"/>
              <a:pPr/>
              <a:t>3/8/2010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960803-B799-4BCB-BB8C-1361F8DBD02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C4C5BA-C8B3-4C37-A8CD-2EE01F46CD86}" type="datetimeFigureOut">
              <a:rPr lang="en-US" smtClean="0"/>
              <a:pPr/>
              <a:t>3/8/2010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960803-B799-4BCB-BB8C-1361F8DBD02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C4C5BA-C8B3-4C37-A8CD-2EE01F46CD86}" type="datetimeFigureOut">
              <a:rPr lang="en-US" smtClean="0"/>
              <a:pPr/>
              <a:t>3/8/2010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960803-B799-4BCB-BB8C-1361F8DBD02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C4C5BA-C8B3-4C37-A8CD-2EE01F46CD86}" type="datetimeFigureOut">
              <a:rPr lang="en-US" smtClean="0"/>
              <a:pPr/>
              <a:t>3/8/2010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960803-B799-4BCB-BB8C-1361F8DBD02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C4C5BA-C8B3-4C37-A8CD-2EE01F46CD86}" type="datetimeFigureOut">
              <a:rPr lang="en-US" smtClean="0"/>
              <a:pPr/>
              <a:t>3/8/2010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960803-B799-4BCB-BB8C-1361F8DBD022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9C4C5BA-C8B3-4C37-A8CD-2EE01F46CD86}" type="datetimeFigureOut">
              <a:rPr lang="en-US" smtClean="0"/>
              <a:pPr/>
              <a:t>3/8/2010</a:t>
            </a:fld>
            <a:endParaRPr lang="en-C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F960803-B799-4BCB-BB8C-1361F8DBD022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Solids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714356"/>
            <a:ext cx="5715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 smtClean="0">
                <a:solidFill>
                  <a:schemeClr val="accent1"/>
                </a:solidFill>
              </a:rPr>
              <a:t>Cones</a:t>
            </a:r>
            <a:endParaRPr lang="en-CA" sz="2800" b="1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1643050"/>
            <a:ext cx="850109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CA" sz="2800" dirty="0" smtClean="0"/>
              <a:t> have only 1 base</a:t>
            </a:r>
          </a:p>
          <a:p>
            <a:pPr>
              <a:buFont typeface="Arial" pitchFamily="34" charset="0"/>
              <a:buChar char="•"/>
            </a:pPr>
            <a:r>
              <a:rPr lang="en-CA" sz="2800" dirty="0" smtClean="0"/>
              <a:t> the curved surface is called the  lateral surface</a:t>
            </a:r>
          </a:p>
          <a:p>
            <a:pPr>
              <a:buFont typeface="Arial" pitchFamily="34" charset="0"/>
              <a:buChar char="•"/>
            </a:pPr>
            <a:r>
              <a:rPr lang="en-CA" sz="2800" dirty="0" smtClean="0"/>
              <a:t> the height is inside</a:t>
            </a:r>
          </a:p>
          <a:p>
            <a:pPr>
              <a:buFont typeface="Arial" pitchFamily="34" charset="0"/>
              <a:buChar char="•"/>
            </a:pPr>
            <a:r>
              <a:rPr lang="en-CA" sz="2800" smtClean="0"/>
              <a:t> the </a:t>
            </a:r>
            <a:r>
              <a:rPr lang="en-CA" sz="2800" dirty="0" smtClean="0"/>
              <a:t>slant height is on the outside.</a:t>
            </a:r>
          </a:p>
          <a:p>
            <a:pPr>
              <a:buFont typeface="Arial" pitchFamily="34" charset="0"/>
              <a:buChar char="•"/>
            </a:pPr>
            <a:r>
              <a:rPr lang="en-CA" sz="2800" dirty="0" smtClean="0"/>
              <a:t>  the net of the cone is made up of a   </a:t>
            </a:r>
          </a:p>
          <a:p>
            <a:r>
              <a:rPr lang="en-CA" sz="2800" dirty="0" smtClean="0"/>
              <a:t>   sector of a circle and a circle</a:t>
            </a:r>
          </a:p>
          <a:p>
            <a:endParaRPr lang="en-CA" sz="2800" dirty="0" smtClean="0"/>
          </a:p>
          <a:p>
            <a:r>
              <a:rPr lang="en-CA" sz="2800" dirty="0" smtClean="0"/>
              <a:t>The edge of the sector = circumference of circle</a:t>
            </a:r>
          </a:p>
          <a:p>
            <a:pPr>
              <a:buFont typeface="Arial" pitchFamily="34" charset="0"/>
              <a:buChar char="•"/>
            </a:pPr>
            <a:endParaRPr lang="en-C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642918"/>
            <a:ext cx="635798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Sphere</a:t>
            </a:r>
          </a:p>
          <a:p>
            <a:r>
              <a:rPr lang="en-CA" sz="2800" dirty="0" smtClean="0"/>
              <a:t>every point on the surface is equidistant to the center</a:t>
            </a:r>
          </a:p>
          <a:p>
            <a:endParaRPr lang="en-CA" sz="2800" dirty="0" smtClean="0"/>
          </a:p>
          <a:p>
            <a:endParaRPr lang="en-CA" sz="2800" dirty="0" smtClean="0"/>
          </a:p>
          <a:p>
            <a:r>
              <a:rPr lang="en-CA" sz="2800" dirty="0" smtClean="0"/>
              <a:t>Draw the net of a sphere. There is no net..it requires 2 separate pieces to create a sphere.</a:t>
            </a:r>
          </a:p>
          <a:p>
            <a:endParaRPr lang="en-CA" sz="2800" dirty="0" smtClean="0"/>
          </a:p>
          <a:p>
            <a:r>
              <a:rPr lang="en-CA" sz="2800" dirty="0" smtClean="0"/>
              <a:t>A sphere has:  no base</a:t>
            </a:r>
          </a:p>
          <a:p>
            <a:r>
              <a:rPr lang="en-CA" sz="2800" dirty="0" smtClean="0"/>
              <a:t>                      </a:t>
            </a:r>
          </a:p>
          <a:p>
            <a:endParaRPr lang="en-CA" sz="2800" dirty="0" smtClean="0"/>
          </a:p>
          <a:p>
            <a:endParaRPr lang="en-C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642918"/>
            <a:ext cx="8001056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PAGE 161 ACTIVITY 1 – DESCRIBING A SOLID</a:t>
            </a:r>
          </a:p>
          <a:p>
            <a:r>
              <a:rPr lang="en-CA" sz="3200" dirty="0" smtClean="0"/>
              <a:t>PAGE 162 ACTIVITY 2 </a:t>
            </a:r>
          </a:p>
          <a:p>
            <a:r>
              <a:rPr lang="en-CA" sz="3200" dirty="0" smtClean="0"/>
              <a:t>PAGE 163 #1 AT BOTTOM</a:t>
            </a:r>
          </a:p>
          <a:p>
            <a:r>
              <a:rPr lang="en-CA" sz="3200" dirty="0" smtClean="0"/>
              <a:t>PAGE 164 ALL</a:t>
            </a:r>
          </a:p>
          <a:p>
            <a:r>
              <a:rPr lang="en-CA" sz="3200" dirty="0" smtClean="0"/>
              <a:t>PAGE 165 ACTIVITY #1</a:t>
            </a:r>
          </a:p>
          <a:p>
            <a:r>
              <a:rPr lang="en-CA" sz="3200" dirty="0" smtClean="0"/>
              <a:t>PAGE 166 #1,2(D DRAW A 3D PICTURE OF THE CONE)  ACTIVITY 3</a:t>
            </a:r>
          </a:p>
          <a:p>
            <a:r>
              <a:rPr lang="en-CA" sz="3200" dirty="0" smtClean="0"/>
              <a:t>PAGE 167 #3</a:t>
            </a:r>
          </a:p>
          <a:p>
            <a:r>
              <a:rPr lang="en-CA" sz="3200" dirty="0" smtClean="0"/>
              <a:t>PAGE 169 #1, 2</a:t>
            </a:r>
          </a:p>
          <a:p>
            <a:r>
              <a:rPr lang="en-CA" sz="3200" dirty="0" smtClean="0"/>
              <a:t>PAGE 170 #1,2,3(OBLIQUE ONLY)</a:t>
            </a:r>
          </a:p>
          <a:p>
            <a:r>
              <a:rPr lang="en-CA" sz="3200" dirty="0" smtClean="0"/>
              <a:t>PAGE  171 #5ABCD</a:t>
            </a:r>
          </a:p>
          <a:p>
            <a:endParaRPr lang="en-CA" sz="3200" dirty="0" smtClean="0">
              <a:solidFill>
                <a:srgbClr val="FF0000"/>
              </a:solidFill>
            </a:endParaRPr>
          </a:p>
          <a:p>
            <a:endParaRPr lang="en-C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00042"/>
            <a:ext cx="821537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smtClean="0"/>
              <a:t>WORKBOOK  Corrections</a:t>
            </a:r>
            <a:endParaRPr lang="en-CA" sz="2400" dirty="0" smtClean="0"/>
          </a:p>
          <a:p>
            <a:endParaRPr lang="en-CA" sz="2400" dirty="0"/>
          </a:p>
          <a:p>
            <a:r>
              <a:rPr lang="en-CA" sz="2400" dirty="0" smtClean="0"/>
              <a:t>PAGE 165 ACTIVITY #1</a:t>
            </a:r>
          </a:p>
          <a:p>
            <a:r>
              <a:rPr lang="en-CA" sz="2400" dirty="0" smtClean="0"/>
              <a:t>PAGE 166 #1,2(D DRAW A 3D PICTURE OF THE CONE)  ACTIVITY 3</a:t>
            </a:r>
          </a:p>
          <a:p>
            <a:r>
              <a:rPr lang="en-CA" sz="2400" dirty="0" smtClean="0"/>
              <a:t>PAGE 167 #3</a:t>
            </a:r>
          </a:p>
          <a:p>
            <a:r>
              <a:rPr lang="en-CA" sz="2400" dirty="0" smtClean="0"/>
              <a:t>PAGE 169 #1, 2</a:t>
            </a:r>
          </a:p>
          <a:p>
            <a:r>
              <a:rPr lang="en-CA" sz="2400" dirty="0" smtClean="0"/>
              <a:t>PAGE 170 #1,2,3(OBLIQUE ONLY)</a:t>
            </a:r>
          </a:p>
          <a:p>
            <a:r>
              <a:rPr lang="en-CA" sz="2400" dirty="0" smtClean="0"/>
              <a:t>PAGE  171 #5ABCD</a:t>
            </a:r>
          </a:p>
          <a:p>
            <a:endParaRPr lang="en-CA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183880" cy="748652"/>
          </a:xfrm>
        </p:spPr>
        <p:txBody>
          <a:bodyPr/>
          <a:lstStyle/>
          <a:p>
            <a:r>
              <a:rPr lang="en-CA" dirty="0" smtClean="0"/>
              <a:t>Prisms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14422"/>
            <a:ext cx="8183880" cy="4187952"/>
          </a:xfrm>
        </p:spPr>
        <p:txBody>
          <a:bodyPr/>
          <a:lstStyle/>
          <a:p>
            <a:pPr>
              <a:buNone/>
            </a:pPr>
            <a:r>
              <a:rPr lang="en-CA" dirty="0" smtClean="0"/>
              <a:t>A right prism has</a:t>
            </a:r>
          </a:p>
          <a:p>
            <a:r>
              <a:rPr lang="en-CA" dirty="0" smtClean="0"/>
              <a:t>2 parallel and congruent polygons called</a:t>
            </a:r>
          </a:p>
          <a:p>
            <a:pPr>
              <a:buNone/>
            </a:pPr>
            <a:r>
              <a:rPr lang="en-CA" dirty="0" smtClean="0"/>
              <a:t>   the bases.</a:t>
            </a:r>
          </a:p>
          <a:p>
            <a:r>
              <a:rPr lang="en-CA" dirty="0" smtClean="0"/>
              <a:t>Has rectangular lateral faces that are </a:t>
            </a:r>
          </a:p>
          <a:p>
            <a:pPr>
              <a:buNone/>
            </a:pPr>
            <a:r>
              <a:rPr lang="en-CA" dirty="0" smtClean="0"/>
              <a:t>   perpendicular with the bases.</a:t>
            </a:r>
          </a:p>
          <a:p>
            <a:r>
              <a:rPr lang="en-CA" dirty="0" smtClean="0"/>
              <a:t>The lateral edges are parallel, congruent</a:t>
            </a:r>
          </a:p>
          <a:p>
            <a:pPr>
              <a:buNone/>
            </a:pPr>
            <a:r>
              <a:rPr lang="en-CA" dirty="0" smtClean="0"/>
              <a:t>   and perpendicular to the bases.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be 3"/>
          <p:cNvSpPr/>
          <p:nvPr/>
        </p:nvSpPr>
        <p:spPr>
          <a:xfrm>
            <a:off x="1928794" y="2071678"/>
            <a:ext cx="3286148" cy="1928826"/>
          </a:xfrm>
          <a:prstGeom prst="cube">
            <a:avLst/>
          </a:prstGeom>
          <a:noFill/>
          <a:scene3d>
            <a:camera prst="orthographicFront"/>
            <a:lightRig rig="threePt" dir="t"/>
          </a:scene3d>
          <a:sp3d prstMaterial="legacyWirefram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2928926" y="2143116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base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2928926" y="3929066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edge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2428860" y="2928934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Lateral face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4714876" y="2786058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Lateral face</a:t>
            </a:r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1785918" y="1357298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Vertex (where edges meet)</a:t>
            </a:r>
            <a:endParaRPr lang="en-CA" dirty="0"/>
          </a:p>
        </p:txBody>
      </p:sp>
      <p:sp>
        <p:nvSpPr>
          <p:cNvPr id="15" name="TextBox 14"/>
          <p:cNvSpPr txBox="1"/>
          <p:nvPr/>
        </p:nvSpPr>
        <p:spPr>
          <a:xfrm>
            <a:off x="1142976" y="3071810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edge</a:t>
            </a:r>
            <a:endParaRPr lang="en-CA" dirty="0"/>
          </a:p>
        </p:txBody>
      </p:sp>
      <p:cxnSp>
        <p:nvCxnSpPr>
          <p:cNvPr id="13" name="Straight Arrow Connector 12"/>
          <p:cNvCxnSpPr/>
          <p:nvPr/>
        </p:nvCxnSpPr>
        <p:spPr>
          <a:xfrm rot="16200000" flipH="1">
            <a:off x="2214546" y="1857364"/>
            <a:ext cx="214314" cy="7143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How many lateral faces: </a:t>
            </a:r>
          </a:p>
          <a:p>
            <a:r>
              <a:rPr lang="en-CA" dirty="0" smtClean="0"/>
              <a:t>How many edges:  </a:t>
            </a:r>
          </a:p>
          <a:p>
            <a:r>
              <a:rPr lang="en-CA" dirty="0" smtClean="0"/>
              <a:t>How many vertices</a:t>
            </a:r>
          </a:p>
          <a:p>
            <a:r>
              <a:rPr lang="en-CA" dirty="0" smtClean="0"/>
              <a:t>How many bases</a:t>
            </a:r>
          </a:p>
          <a:p>
            <a:endParaRPr lang="en-CA" dirty="0" smtClean="0"/>
          </a:p>
          <a:p>
            <a:pPr>
              <a:buNone/>
            </a:pPr>
            <a:r>
              <a:rPr lang="en-CA" dirty="0" smtClean="0"/>
              <a:t>The number of lateral faces is the same number as the sides of the base.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The length of the lateral faces is equal to the perimeter of the base.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b="1" dirty="0" smtClean="0">
                <a:solidFill>
                  <a:schemeClr val="accent1"/>
                </a:solidFill>
              </a:rPr>
              <a:t>Pyramids</a:t>
            </a:r>
            <a:endParaRPr lang="en-CA" b="1" dirty="0">
              <a:solidFill>
                <a:schemeClr val="accent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71670" y="2714620"/>
            <a:ext cx="1143008" cy="64294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785918" y="1785926"/>
            <a:ext cx="1214446" cy="6429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1464447" y="2107397"/>
            <a:ext cx="1857388" cy="6429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2035951" y="2178835"/>
            <a:ext cx="1857388" cy="5000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2357422" y="1857364"/>
            <a:ext cx="1214446" cy="5000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4" idx="3"/>
          </p:cNvCxnSpPr>
          <p:nvPr/>
        </p:nvCxnSpPr>
        <p:spPr>
          <a:xfrm rot="16200000" flipH="1">
            <a:off x="2196687" y="2018099"/>
            <a:ext cx="1535917" cy="5000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1964513" y="2250273"/>
            <a:ext cx="1500198" cy="0"/>
          </a:xfrm>
          <a:prstGeom prst="line">
            <a:avLst/>
          </a:prstGeom>
          <a:ln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571868" y="1428736"/>
            <a:ext cx="4643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Apothem  or slant height (outside)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14348" y="1571612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7030A0"/>
                </a:solidFill>
              </a:rPr>
              <a:t>Height </a:t>
            </a:r>
          </a:p>
          <a:p>
            <a:r>
              <a:rPr lang="en-CA" dirty="0" smtClean="0">
                <a:solidFill>
                  <a:srgbClr val="7030A0"/>
                </a:solidFill>
              </a:rPr>
              <a:t> (inside)</a:t>
            </a:r>
            <a:endParaRPr lang="en-CA" dirty="0">
              <a:solidFill>
                <a:srgbClr val="7030A0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928794" y="1823340"/>
            <a:ext cx="714380" cy="53409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>
            <a:off x="2878383" y="1806821"/>
            <a:ext cx="886904" cy="5000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6200000" flipV="1">
            <a:off x="2821769" y="3178967"/>
            <a:ext cx="571504" cy="5000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286116" y="3500438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base</a:t>
            </a:r>
            <a:endParaRPr lang="en-CA" dirty="0"/>
          </a:p>
        </p:txBody>
      </p:sp>
      <p:sp>
        <p:nvSpPr>
          <p:cNvPr id="16" name="TextBox 15"/>
          <p:cNvSpPr txBox="1"/>
          <p:nvPr/>
        </p:nvSpPr>
        <p:spPr>
          <a:xfrm>
            <a:off x="2643174" y="1071546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apex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418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dirty="0" smtClean="0"/>
              <a:t>Pyramids:</a:t>
            </a:r>
          </a:p>
          <a:p>
            <a:r>
              <a:rPr lang="en-CA" dirty="0" smtClean="0"/>
              <a:t>Has only 1 base</a:t>
            </a:r>
          </a:p>
          <a:p>
            <a:r>
              <a:rPr lang="en-CA" dirty="0" smtClean="0"/>
              <a:t>Has an apex at the top</a:t>
            </a:r>
          </a:p>
          <a:p>
            <a:r>
              <a:rPr lang="en-CA" dirty="0" smtClean="0"/>
              <a:t>Lateral sides are made of triangles</a:t>
            </a:r>
          </a:p>
          <a:p>
            <a:r>
              <a:rPr lang="en-CA" dirty="0" smtClean="0"/>
              <a:t>Height is on the inside from the center of the base to the apex</a:t>
            </a:r>
          </a:p>
          <a:p>
            <a:r>
              <a:rPr lang="en-CA" dirty="0" smtClean="0"/>
              <a:t>Apothem is on the outside from the apex to the center of one side of the base</a:t>
            </a:r>
          </a:p>
          <a:p>
            <a:r>
              <a:rPr lang="en-CA" dirty="0" smtClean="0"/>
              <a:t>The number of lateral triangles is equal to the number of sides on the base</a:t>
            </a:r>
          </a:p>
          <a:p>
            <a:r>
              <a:rPr lang="en-CA" dirty="0" smtClean="0"/>
              <a:t>Pythagoras will be used frequently to solve problems</a:t>
            </a:r>
          </a:p>
          <a:p>
            <a:endParaRPr lang="en-CA" dirty="0" smtClean="0"/>
          </a:p>
          <a:p>
            <a:pPr>
              <a:buNone/>
            </a:pP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051560"/>
          </a:xfrm>
        </p:spPr>
        <p:txBody>
          <a:bodyPr/>
          <a:lstStyle/>
          <a:p>
            <a:r>
              <a:rPr lang="en-CA" dirty="0" smtClean="0"/>
              <a:t>CYLINDERS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571612"/>
            <a:ext cx="8183880" cy="3146692"/>
          </a:xfrm>
        </p:spPr>
        <p:txBody>
          <a:bodyPr/>
          <a:lstStyle/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/>
          </a:p>
        </p:txBody>
      </p:sp>
      <p:sp>
        <p:nvSpPr>
          <p:cNvPr id="4" name="Can 3"/>
          <p:cNvSpPr/>
          <p:nvPr/>
        </p:nvSpPr>
        <p:spPr>
          <a:xfrm>
            <a:off x="500034" y="1928802"/>
            <a:ext cx="1571636" cy="2357454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857224" y="1928802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BASE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857224" y="428625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BASE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2071670" y="2643182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RECTANGULAR LATERAL FACE</a:t>
            </a:r>
            <a:endParaRPr lang="en-CA" dirty="0"/>
          </a:p>
        </p:txBody>
      </p:sp>
      <p:sp>
        <p:nvSpPr>
          <p:cNvPr id="8" name="Rectangle 7"/>
          <p:cNvSpPr/>
          <p:nvPr/>
        </p:nvSpPr>
        <p:spPr>
          <a:xfrm>
            <a:off x="4572000" y="2143116"/>
            <a:ext cx="3286148" cy="2143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4286248" y="4286256"/>
            <a:ext cx="2643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THIS EDGE = CIRCUMFERENCE OF THE CIRCULAR BASE</a:t>
            </a:r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7786710" y="2786058"/>
            <a:ext cx="1357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HEIGHT</a:t>
            </a:r>
          </a:p>
          <a:p>
            <a:r>
              <a:rPr lang="en-CA" sz="1600" dirty="0" smtClean="0"/>
              <a:t>OF THE </a:t>
            </a:r>
          </a:p>
          <a:p>
            <a:r>
              <a:rPr lang="en-CA" sz="1600" dirty="0" smtClean="0"/>
              <a:t>CYLINDER</a:t>
            </a:r>
            <a:endParaRPr lang="en-CA" sz="1600" dirty="0"/>
          </a:p>
        </p:txBody>
      </p:sp>
      <p:sp>
        <p:nvSpPr>
          <p:cNvPr id="12" name="Oval 11"/>
          <p:cNvSpPr/>
          <p:nvPr/>
        </p:nvSpPr>
        <p:spPr>
          <a:xfrm>
            <a:off x="4714876" y="785794"/>
            <a:ext cx="1285884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Oval 12"/>
          <p:cNvSpPr/>
          <p:nvPr/>
        </p:nvSpPr>
        <p:spPr>
          <a:xfrm>
            <a:off x="6858016" y="4286256"/>
            <a:ext cx="1285884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8" name="Straight Arrow Connector 17"/>
          <p:cNvCxnSpPr/>
          <p:nvPr/>
        </p:nvCxnSpPr>
        <p:spPr>
          <a:xfrm rot="10800000" flipV="1">
            <a:off x="1357290" y="3000372"/>
            <a:ext cx="785818" cy="7143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7894661" y="3964785"/>
            <a:ext cx="642148" cy="7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H="1" flipV="1">
            <a:off x="7893867" y="2464587"/>
            <a:ext cx="64294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928670"/>
            <a:ext cx="807249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/>
              <a:t>CYLINDERS</a:t>
            </a:r>
          </a:p>
          <a:p>
            <a:endParaRPr lang="en-CA" dirty="0"/>
          </a:p>
          <a:p>
            <a:pPr>
              <a:buFont typeface="Arial" pitchFamily="34" charset="0"/>
              <a:buChar char="•"/>
            </a:pPr>
            <a:r>
              <a:rPr lang="en-CA" sz="2800" dirty="0" smtClean="0"/>
              <a:t> 2 BASES THAT ARE CIRCLES</a:t>
            </a:r>
          </a:p>
          <a:p>
            <a:pPr>
              <a:buFont typeface="Arial" pitchFamily="34" charset="0"/>
              <a:buChar char="•"/>
            </a:pPr>
            <a:r>
              <a:rPr lang="en-CA" sz="2800" dirty="0"/>
              <a:t> </a:t>
            </a:r>
            <a:r>
              <a:rPr lang="en-CA" sz="2800" dirty="0" smtClean="0"/>
              <a:t>THE CIRCUMFERENCE OF THE CIRCLE IS EQUAL TO THE WIDTH OF THE LATERAL FACE</a:t>
            </a:r>
          </a:p>
          <a:p>
            <a:pPr>
              <a:buFont typeface="Arial" pitchFamily="34" charset="0"/>
              <a:buChar char="•"/>
            </a:pPr>
            <a:r>
              <a:rPr lang="en-CA" sz="2800" dirty="0" smtClean="0"/>
              <a:t>THE BASES ARE PARALLEL TO EACH OTHER</a:t>
            </a:r>
          </a:p>
          <a:p>
            <a:pPr>
              <a:buFont typeface="Arial" pitchFamily="34" charset="0"/>
              <a:buChar char="•"/>
            </a:pPr>
            <a:endParaRPr lang="en-CA" sz="2800" dirty="0" smtClean="0"/>
          </a:p>
          <a:p>
            <a:pPr>
              <a:buFont typeface="Arial" pitchFamily="34" charset="0"/>
              <a:buChar char="•"/>
            </a:pPr>
            <a:endParaRPr lang="en-CA" sz="2800" dirty="0" smtClean="0"/>
          </a:p>
          <a:p>
            <a:pPr>
              <a:buFont typeface="Arial" pitchFamily="34" charset="0"/>
              <a:buChar char="•"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642918"/>
            <a:ext cx="4643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 smtClean="0">
                <a:solidFill>
                  <a:schemeClr val="accent1"/>
                </a:solidFill>
              </a:rPr>
              <a:t>CONES</a:t>
            </a:r>
            <a:endParaRPr lang="en-CA" sz="2800" b="1" dirty="0">
              <a:solidFill>
                <a:schemeClr val="accent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071538" y="1714488"/>
            <a:ext cx="2143140" cy="2071702"/>
            <a:chOff x="2500298" y="1571612"/>
            <a:chExt cx="2143140" cy="2071702"/>
          </a:xfrm>
        </p:grpSpPr>
        <p:sp>
          <p:nvSpPr>
            <p:cNvPr id="4" name="Oval 3"/>
            <p:cNvSpPr/>
            <p:nvPr/>
          </p:nvSpPr>
          <p:spPr>
            <a:xfrm>
              <a:off x="2500298" y="1571612"/>
              <a:ext cx="2143140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6" name="Straight Connector 5"/>
            <p:cNvCxnSpPr>
              <a:endCxn id="4" idx="6"/>
            </p:cNvCxnSpPr>
            <p:nvPr/>
          </p:nvCxnSpPr>
          <p:spPr>
            <a:xfrm rot="5400000" flipH="1" flipV="1">
              <a:off x="3178959" y="2178835"/>
              <a:ext cx="1857388" cy="107157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stCxn id="4" idx="2"/>
            </p:cNvCxnSpPr>
            <p:nvPr/>
          </p:nvCxnSpPr>
          <p:spPr>
            <a:xfrm rot="10800000" flipH="1" flipV="1">
              <a:off x="2500298" y="1785926"/>
              <a:ext cx="1071570" cy="1857388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6143636" y="2643182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Height (inside)</a:t>
            </a:r>
            <a:endParaRPr lang="en-CA" dirty="0"/>
          </a:p>
        </p:txBody>
      </p:sp>
      <p:sp>
        <p:nvSpPr>
          <p:cNvPr id="26" name="TextBox 25"/>
          <p:cNvSpPr txBox="1"/>
          <p:nvPr/>
        </p:nvSpPr>
        <p:spPr>
          <a:xfrm>
            <a:off x="6143636" y="2000240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Apothem (outside)</a:t>
            </a:r>
          </a:p>
          <a:p>
            <a:r>
              <a:rPr lang="en-CA" dirty="0" smtClean="0"/>
              <a:t> “slant height”</a:t>
            </a:r>
            <a:endParaRPr lang="en-CA" dirty="0"/>
          </a:p>
        </p:txBody>
      </p:sp>
      <p:grpSp>
        <p:nvGrpSpPr>
          <p:cNvPr id="29" name="Group 28"/>
          <p:cNvGrpSpPr/>
          <p:nvPr/>
        </p:nvGrpSpPr>
        <p:grpSpPr>
          <a:xfrm>
            <a:off x="4143372" y="1357298"/>
            <a:ext cx="2214578" cy="2357454"/>
            <a:chOff x="4143372" y="1357298"/>
            <a:chExt cx="2214578" cy="2357454"/>
          </a:xfrm>
        </p:grpSpPr>
        <p:grpSp>
          <p:nvGrpSpPr>
            <p:cNvPr id="10" name="Group 9"/>
            <p:cNvGrpSpPr/>
            <p:nvPr/>
          </p:nvGrpSpPr>
          <p:grpSpPr>
            <a:xfrm rot="10800000">
              <a:off x="4143372" y="1643050"/>
              <a:ext cx="2143140" cy="2071702"/>
              <a:chOff x="2500298" y="1571612"/>
              <a:chExt cx="2143140" cy="2071702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2500298" y="1571612"/>
                <a:ext cx="2143140" cy="42862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12" name="Straight Connector 11"/>
              <p:cNvCxnSpPr>
                <a:endCxn id="11" idx="6"/>
              </p:cNvCxnSpPr>
              <p:nvPr/>
            </p:nvCxnSpPr>
            <p:spPr>
              <a:xfrm rot="5400000" flipH="1" flipV="1">
                <a:off x="3178959" y="2178835"/>
                <a:ext cx="1857388" cy="107157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>
                <a:stCxn id="11" idx="2"/>
              </p:cNvCxnSpPr>
              <p:nvPr/>
            </p:nvCxnSpPr>
            <p:spPr>
              <a:xfrm rot="10800000" flipH="1" flipV="1">
                <a:off x="2500298" y="1785926"/>
                <a:ext cx="1071570" cy="1857388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TextBox 16"/>
            <p:cNvSpPr txBox="1"/>
            <p:nvPr/>
          </p:nvSpPr>
          <p:spPr>
            <a:xfrm>
              <a:off x="5572132" y="1357298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apex</a:t>
              </a:r>
              <a:endParaRPr lang="en-CA" dirty="0"/>
            </a:p>
          </p:txBody>
        </p:sp>
        <p:cxnSp>
          <p:nvCxnSpPr>
            <p:cNvPr id="19" name="Straight Arrow Connector 18"/>
            <p:cNvCxnSpPr>
              <a:stCxn id="17" idx="1"/>
            </p:cNvCxnSpPr>
            <p:nvPr/>
          </p:nvCxnSpPr>
          <p:spPr>
            <a:xfrm rot="10800000" flipV="1">
              <a:off x="5214942" y="1541964"/>
              <a:ext cx="357190" cy="10108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4286248" y="2571744"/>
              <a:ext cx="1857388" cy="0"/>
            </a:xfrm>
            <a:prstGeom prst="line">
              <a:avLst/>
            </a:prstGeom>
            <a:ln w="2222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rot="10800000">
              <a:off x="5214942" y="2786058"/>
              <a:ext cx="928694" cy="71438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rot="10800000" flipV="1">
              <a:off x="5643570" y="2214554"/>
              <a:ext cx="500066" cy="71438"/>
            </a:xfrm>
            <a:prstGeom prst="straightConnector1">
              <a:avLst/>
            </a:prstGeom>
            <a:ln w="317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4286248" y="3857628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Base is a circle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474</TotalTime>
  <Words>452</Words>
  <Application>Microsoft Office PowerPoint</Application>
  <PresentationFormat>On-screen Show (4:3)</PresentationFormat>
  <Paragraphs>92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Aspect</vt:lpstr>
      <vt:lpstr>Solids</vt:lpstr>
      <vt:lpstr>Prisms</vt:lpstr>
      <vt:lpstr>Slide 3</vt:lpstr>
      <vt:lpstr>Slide 4</vt:lpstr>
      <vt:lpstr>Slide 5</vt:lpstr>
      <vt:lpstr>Slide 6</vt:lpstr>
      <vt:lpstr>CYLINDERS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Solids</dc:title>
  <dc:creator>Daphne</dc:creator>
  <cp:lastModifiedBy>Daphne</cp:lastModifiedBy>
  <cp:revision>53</cp:revision>
  <dcterms:created xsi:type="dcterms:W3CDTF">2010-02-22T14:29:06Z</dcterms:created>
  <dcterms:modified xsi:type="dcterms:W3CDTF">2010-03-08T19:41:02Z</dcterms:modified>
</cp:coreProperties>
</file>