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9" r:id="rId4"/>
    <p:sldId id="262" r:id="rId5"/>
    <p:sldId id="260" r:id="rId6"/>
    <p:sldId id="258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0CFD6-E0E4-428C-A4EC-0001A48B343E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EC35-1E45-4131-B4C8-AC08E34C8C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EC35-1E45-4131-B4C8-AC08E34C8C6F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F59907-5E22-4072-AB03-8A901336BBEB}" type="datetimeFigureOut">
              <a:rPr lang="en-US" smtClean="0"/>
              <a:pPr/>
              <a:t>5/19/2010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C9738A-E06D-4996-8978-523D1D32A5C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SIMILAR FIGURES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ISOMETRIC     VS     SIMILAR</a:t>
            </a:r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928662" y="1428736"/>
            <a:ext cx="642942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Isosceles Triangle 4"/>
          <p:cNvSpPr/>
          <p:nvPr/>
        </p:nvSpPr>
        <p:spPr>
          <a:xfrm>
            <a:off x="2214546" y="1428736"/>
            <a:ext cx="642942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Isosceles Triangle 25"/>
          <p:cNvSpPr/>
          <p:nvPr/>
        </p:nvSpPr>
        <p:spPr>
          <a:xfrm>
            <a:off x="5357818" y="2000240"/>
            <a:ext cx="64294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Isosceles Triangle 26"/>
          <p:cNvSpPr/>
          <p:nvPr/>
        </p:nvSpPr>
        <p:spPr>
          <a:xfrm>
            <a:off x="6572264" y="1428736"/>
            <a:ext cx="1214446" cy="12858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>
            <a:off x="142844" y="285749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-corresponding sides congruent</a:t>
            </a:r>
          </a:p>
          <a:p>
            <a:r>
              <a:rPr lang="en-CA" dirty="0" smtClean="0"/>
              <a:t>-corresponding angles congruent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0" y="2857496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-corresponding sides proportional</a:t>
            </a:r>
          </a:p>
          <a:p>
            <a:r>
              <a:rPr lang="en-CA" dirty="0" smtClean="0"/>
              <a:t>-corresponding angles congruent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285720" y="3929066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These are IDENTICAL SHAPES moved by 4 </a:t>
            </a:r>
            <a:r>
              <a:rPr lang="en-CA" dirty="0" err="1" smtClean="0"/>
              <a:t>isometries</a:t>
            </a:r>
            <a:endParaRPr lang="en-CA" dirty="0" smtClean="0"/>
          </a:p>
          <a:p>
            <a:r>
              <a:rPr lang="en-CA" dirty="0"/>
              <a:t>	</a:t>
            </a:r>
            <a:r>
              <a:rPr lang="en-CA" dirty="0" smtClean="0"/>
              <a:t>translation (t)</a:t>
            </a:r>
          </a:p>
          <a:p>
            <a:r>
              <a:rPr lang="en-CA" dirty="0"/>
              <a:t>	</a:t>
            </a:r>
            <a:r>
              <a:rPr lang="en-CA" dirty="0" smtClean="0"/>
              <a:t>rotation      (r)</a:t>
            </a:r>
          </a:p>
          <a:p>
            <a:r>
              <a:rPr lang="en-CA" dirty="0"/>
              <a:t>	</a:t>
            </a:r>
            <a:r>
              <a:rPr lang="en-CA" dirty="0" smtClean="0"/>
              <a:t>reflection    (s) </a:t>
            </a:r>
          </a:p>
          <a:p>
            <a:r>
              <a:rPr lang="en-CA" dirty="0"/>
              <a:t>	</a:t>
            </a:r>
            <a:r>
              <a:rPr lang="en-CA" dirty="0" smtClean="0"/>
              <a:t>glide reflection  (</a:t>
            </a:r>
            <a:r>
              <a:rPr lang="en-CA" dirty="0" err="1" smtClean="0"/>
              <a:t>gr</a:t>
            </a:r>
            <a:r>
              <a:rPr lang="en-CA" dirty="0" smtClean="0"/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43438" y="4000504"/>
            <a:ext cx="4214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DILATATION</a:t>
            </a:r>
          </a:p>
          <a:p>
            <a:r>
              <a:rPr lang="en-CA" dirty="0"/>
              <a:t> </a:t>
            </a:r>
            <a:r>
              <a:rPr lang="en-CA" dirty="0" smtClean="0"/>
              <a:t>- enlarge or reduce from initial       </a:t>
            </a:r>
          </a:p>
          <a:p>
            <a:r>
              <a:rPr lang="en-CA" dirty="0"/>
              <a:t> </a:t>
            </a:r>
            <a:r>
              <a:rPr lang="en-CA" dirty="0" smtClean="0"/>
              <a:t>   (1</a:t>
            </a:r>
            <a:r>
              <a:rPr lang="en-CA" baseline="30000" dirty="0" smtClean="0"/>
              <a:t>st</a:t>
            </a:r>
            <a:r>
              <a:rPr lang="en-CA" dirty="0" smtClean="0"/>
              <a:t>) to image (2</a:t>
            </a:r>
            <a:r>
              <a:rPr lang="en-CA" baseline="30000" dirty="0" smtClean="0"/>
              <a:t>nd</a:t>
            </a:r>
            <a:r>
              <a:rPr lang="en-CA" dirty="0" smtClean="0"/>
              <a:t>).</a:t>
            </a:r>
          </a:p>
          <a:p>
            <a:pPr>
              <a:buFontTx/>
              <a:buChar char="-"/>
            </a:pPr>
            <a:r>
              <a:rPr lang="en-CA" dirty="0" smtClean="0"/>
              <a:t>Think of a photocopy machine</a:t>
            </a:r>
          </a:p>
          <a:p>
            <a:endParaRPr lang="en-CA" dirty="0" smtClean="0"/>
          </a:p>
          <a:p>
            <a:r>
              <a:rPr lang="en-CA" dirty="0" smtClean="0"/>
              <a:t>K is the symbol for ratio of similarity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CA" dirty="0" smtClean="0"/>
              <a:t>To Find K (ratio of similarity) 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2714612" y="14287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14810" y="1571612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Ratio : </a:t>
            </a:r>
            <a:r>
              <a:rPr lang="en-CA" sz="2400" b="1" u="sng" dirty="0" smtClean="0"/>
              <a:t>measure of image</a:t>
            </a:r>
          </a:p>
          <a:p>
            <a:r>
              <a:rPr lang="en-CA" sz="2400" b="1" dirty="0" smtClean="0"/>
              <a:t>            measure of initial</a:t>
            </a:r>
          </a:p>
          <a:p>
            <a:r>
              <a:rPr lang="en-CA" sz="2400" b="1" dirty="0" smtClean="0"/>
              <a:t>Ratio: </a:t>
            </a:r>
            <a:r>
              <a:rPr lang="en-CA" sz="2400" b="1" u="sng" dirty="0" smtClean="0"/>
              <a:t>1  </a:t>
            </a:r>
            <a:r>
              <a:rPr lang="en-CA" sz="2400" b="1" dirty="0" smtClean="0"/>
              <a:t> or  </a:t>
            </a:r>
            <a:r>
              <a:rPr lang="en-CA" sz="2400" b="1" u="sng" dirty="0" smtClean="0"/>
              <a:t>2 </a:t>
            </a:r>
            <a:r>
              <a:rPr lang="en-CA" sz="2400" b="1" dirty="0" smtClean="0"/>
              <a:t>  or  </a:t>
            </a:r>
            <a:r>
              <a:rPr lang="en-CA" sz="2400" b="1" u="sng" dirty="0" smtClean="0"/>
              <a:t>3</a:t>
            </a:r>
          </a:p>
          <a:p>
            <a:r>
              <a:rPr lang="en-CA" sz="2400" b="1" dirty="0" smtClean="0"/>
              <a:t>          5       10       15</a:t>
            </a:r>
          </a:p>
          <a:p>
            <a:r>
              <a:rPr lang="en-CA" sz="2400" b="1" dirty="0" smtClean="0"/>
              <a:t>Ratio:  is K= 0.2</a:t>
            </a:r>
          </a:p>
          <a:p>
            <a:r>
              <a:rPr lang="en-CA" sz="2400" b="1" dirty="0" smtClean="0"/>
              <a:t>           </a:t>
            </a:r>
            <a:endParaRPr lang="en-CA" sz="24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428596" y="1285860"/>
            <a:ext cx="2000264" cy="1012274"/>
            <a:chOff x="428596" y="1285860"/>
            <a:chExt cx="2000264" cy="1012274"/>
          </a:xfrm>
        </p:grpSpPr>
        <p:grpSp>
          <p:nvGrpSpPr>
            <p:cNvPr id="17" name="Group 16"/>
            <p:cNvGrpSpPr/>
            <p:nvPr/>
          </p:nvGrpSpPr>
          <p:grpSpPr>
            <a:xfrm>
              <a:off x="571472" y="1357298"/>
              <a:ext cx="1857388" cy="571504"/>
              <a:chOff x="928662" y="1500174"/>
              <a:chExt cx="1857388" cy="571504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857224" y="1571612"/>
                <a:ext cx="571504" cy="42862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0800000">
                <a:off x="928662" y="2071678"/>
                <a:ext cx="185738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1357290" y="1500174"/>
                <a:ext cx="1428760" cy="57150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428596" y="135729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00166" y="128586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10</a:t>
              </a:r>
              <a:endParaRPr lang="en-CA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71538" y="192880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15</a:t>
              </a:r>
              <a:endParaRPr lang="en-CA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4348" y="157161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rgbClr val="FF0000"/>
                  </a:solidFill>
                </a:rPr>
                <a:t>initial</a:t>
              </a:r>
              <a:endParaRPr lang="en-CA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28926" y="1357298"/>
            <a:ext cx="1143008" cy="869398"/>
            <a:chOff x="2928926" y="1357298"/>
            <a:chExt cx="1143008" cy="869398"/>
          </a:xfrm>
        </p:grpSpPr>
        <p:grpSp>
          <p:nvGrpSpPr>
            <p:cNvPr id="22" name="Group 21"/>
            <p:cNvGrpSpPr/>
            <p:nvPr/>
          </p:nvGrpSpPr>
          <p:grpSpPr>
            <a:xfrm>
              <a:off x="2928926" y="1500174"/>
              <a:ext cx="1071570" cy="357190"/>
              <a:chOff x="928662" y="1500174"/>
              <a:chExt cx="1857388" cy="571504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5400000">
                <a:off x="857224" y="1571612"/>
                <a:ext cx="571504" cy="42862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928662" y="2071678"/>
                <a:ext cx="185738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1357290" y="1500174"/>
                <a:ext cx="1428760" cy="57150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3500430" y="135729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71802" y="185736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3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28926" y="157161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rgbClr val="FF0000"/>
                  </a:solidFill>
                </a:rPr>
                <a:t>image</a:t>
              </a:r>
              <a:endParaRPr lang="en-CA" dirty="0">
                <a:solidFill>
                  <a:srgbClr val="FF0000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42910" y="4357694"/>
            <a:ext cx="7715304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/>
              <a:t>To find the ratio of similarity, use corresponding side lengths.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778674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Side lengths could be</a:t>
            </a:r>
            <a:r>
              <a:rPr lang="en-CA" sz="3200" dirty="0" smtClean="0"/>
              <a:t>:</a:t>
            </a:r>
          </a:p>
          <a:p>
            <a:endParaRPr lang="en-CA" sz="3200" dirty="0" smtClean="0"/>
          </a:p>
          <a:p>
            <a:pPr>
              <a:buFont typeface="Wingdings" pitchFamily="2" charset="2"/>
              <a:buChar char="q"/>
            </a:pPr>
            <a:r>
              <a:rPr lang="en-CA" sz="3200" dirty="0" smtClean="0"/>
              <a:t> radius</a:t>
            </a:r>
          </a:p>
          <a:p>
            <a:pPr>
              <a:buFont typeface="Wingdings" pitchFamily="2" charset="2"/>
              <a:buChar char="q"/>
            </a:pPr>
            <a:r>
              <a:rPr lang="en-CA" sz="3200" dirty="0" smtClean="0"/>
              <a:t> diameter</a:t>
            </a:r>
          </a:p>
          <a:p>
            <a:pPr>
              <a:buFont typeface="Wingdings" pitchFamily="2" charset="2"/>
              <a:buChar char="q"/>
            </a:pPr>
            <a:r>
              <a:rPr lang="en-CA" sz="3200" dirty="0" smtClean="0"/>
              <a:t> circumference </a:t>
            </a:r>
          </a:p>
          <a:p>
            <a:pPr>
              <a:buFont typeface="Wingdings" pitchFamily="2" charset="2"/>
              <a:buChar char="q"/>
            </a:pPr>
            <a:r>
              <a:rPr lang="en-CA" sz="3200" dirty="0" smtClean="0"/>
              <a:t> height</a:t>
            </a:r>
          </a:p>
          <a:p>
            <a:pPr>
              <a:buFont typeface="Wingdings" pitchFamily="2" charset="2"/>
              <a:buChar char="q"/>
            </a:pPr>
            <a:r>
              <a:rPr lang="en-CA" sz="3200" dirty="0" smtClean="0"/>
              <a:t> width</a:t>
            </a:r>
          </a:p>
          <a:p>
            <a:pPr>
              <a:buFont typeface="Wingdings" pitchFamily="2" charset="2"/>
              <a:buChar char="q"/>
            </a:pPr>
            <a:r>
              <a:rPr lang="en-CA" sz="3200" dirty="0" smtClean="0"/>
              <a:t> perimeter</a:t>
            </a:r>
          </a:p>
          <a:p>
            <a:pPr>
              <a:buFont typeface="Wingdings" pitchFamily="2" charset="2"/>
              <a:buChar char="q"/>
            </a:pPr>
            <a:r>
              <a:rPr lang="en-CA" sz="3200" dirty="0" smtClean="0"/>
              <a:t> apothem</a:t>
            </a:r>
          </a:p>
          <a:p>
            <a:endParaRPr lang="en-CA" sz="3200" dirty="0" smtClean="0"/>
          </a:p>
          <a:p>
            <a:r>
              <a:rPr lang="en-CA" sz="3200" dirty="0" smtClean="0"/>
              <a:t>	ANY </a:t>
            </a:r>
            <a:r>
              <a:rPr lang="en-CA" sz="3200" dirty="0" smtClean="0">
                <a:solidFill>
                  <a:schemeClr val="accent2">
                    <a:lumMod val="75000"/>
                  </a:schemeClr>
                </a:solidFill>
              </a:rPr>
              <a:t>ONE DIMENSIONAL </a:t>
            </a:r>
            <a:r>
              <a:rPr lang="en-CA" sz="3200" dirty="0" smtClean="0"/>
              <a:t>LENGTH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343904" cy="714379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800" dirty="0" smtClean="0"/>
              <a:t>Ratio of Perimeter of Similar Figures</a:t>
            </a:r>
            <a:endParaRPr lang="en-CA" sz="38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2571744"/>
            <a:ext cx="828680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Ratio of sides = </a:t>
            </a:r>
            <a:r>
              <a:rPr lang="en-CA" u="sng" dirty="0" smtClean="0"/>
              <a:t>12</a:t>
            </a:r>
            <a:r>
              <a:rPr lang="en-CA" dirty="0" smtClean="0"/>
              <a:t>  =  2  (this is the ratio of corresponding sides)</a:t>
            </a:r>
          </a:p>
          <a:p>
            <a:r>
              <a:rPr lang="en-CA" dirty="0"/>
              <a:t> </a:t>
            </a:r>
            <a:r>
              <a:rPr lang="en-CA" dirty="0" smtClean="0"/>
              <a:t>                         6                            </a:t>
            </a:r>
            <a:r>
              <a:rPr lang="en-CA" sz="2000" b="1" dirty="0" smtClean="0">
                <a:solidFill>
                  <a:srgbClr val="FF0000"/>
                </a:solidFill>
              </a:rPr>
              <a:t>K = 2</a:t>
            </a:r>
          </a:p>
          <a:p>
            <a:endParaRPr lang="en-CA" dirty="0" smtClean="0"/>
          </a:p>
          <a:p>
            <a:r>
              <a:rPr lang="en-CA" dirty="0" smtClean="0"/>
              <a:t>Ratio of perimeters:    K = 2</a:t>
            </a:r>
          </a:p>
          <a:p>
            <a:endParaRPr lang="en-CA" dirty="0"/>
          </a:p>
          <a:p>
            <a:r>
              <a:rPr lang="en-CA" sz="2800" u="sng" dirty="0" smtClean="0">
                <a:solidFill>
                  <a:srgbClr val="0070C0"/>
                </a:solidFill>
              </a:rPr>
              <a:t>To find perimeter of image:</a:t>
            </a:r>
          </a:p>
          <a:p>
            <a:r>
              <a:rPr lang="en-CA" sz="2800" b="1" dirty="0" smtClean="0"/>
              <a:t>Perimeter of initial  x  K = perimeter of image</a:t>
            </a:r>
          </a:p>
          <a:p>
            <a:r>
              <a:rPr lang="en-CA" sz="2800" b="1" dirty="0"/>
              <a:t> </a:t>
            </a:r>
            <a:r>
              <a:rPr lang="en-CA" sz="2800" b="1" dirty="0" smtClean="0"/>
              <a:t>          20     x    2          =  40</a:t>
            </a:r>
          </a:p>
          <a:p>
            <a:endParaRPr lang="en-CA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71538" y="1000108"/>
            <a:ext cx="5143536" cy="1440902"/>
            <a:chOff x="428596" y="1785926"/>
            <a:chExt cx="5143536" cy="1440902"/>
          </a:xfrm>
        </p:grpSpPr>
        <p:sp>
          <p:nvSpPr>
            <p:cNvPr id="4" name="Rectangle 3"/>
            <p:cNvSpPr/>
            <p:nvPr/>
          </p:nvSpPr>
          <p:spPr>
            <a:xfrm>
              <a:off x="1142976" y="2214554"/>
              <a:ext cx="785818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71868" y="2143116"/>
              <a:ext cx="2000264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71538" y="1857364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6 cm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8596" y="2285992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4</a:t>
              </a:r>
              <a:r>
                <a:rPr lang="en-CA" dirty="0" smtClean="0"/>
                <a:t> cm</a:t>
              </a:r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71934" y="178592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12 cm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57488" y="2285992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8</a:t>
              </a:r>
              <a:r>
                <a:rPr lang="en-CA" dirty="0" smtClean="0"/>
                <a:t> cm</a:t>
              </a:r>
              <a:endParaRPr lang="en-CA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42976" y="2357430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initial</a:t>
              </a:r>
              <a:endParaRPr lang="en-CA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71934" y="2357430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image</a:t>
              </a:r>
              <a:endParaRPr lang="en-CA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8596" y="2857496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Perimeter=20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0694" y="285728"/>
            <a:ext cx="35262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Find the perimeter of the image of these </a:t>
            </a:r>
          </a:p>
          <a:p>
            <a:r>
              <a:rPr lang="en-CA" sz="3200" dirty="0" smtClean="0"/>
              <a:t>similar right triangles.</a:t>
            </a:r>
            <a:endParaRPr lang="en-CA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28596" y="642918"/>
            <a:ext cx="1857388" cy="1940968"/>
            <a:chOff x="1000100" y="1928802"/>
            <a:chExt cx="1857388" cy="1940968"/>
          </a:xfrm>
        </p:grpSpPr>
        <p:sp>
          <p:nvSpPr>
            <p:cNvPr id="5" name="Right Triangle 4"/>
            <p:cNvSpPr/>
            <p:nvPr/>
          </p:nvSpPr>
          <p:spPr>
            <a:xfrm>
              <a:off x="1071538" y="1928802"/>
              <a:ext cx="1285884" cy="157163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85918" y="2500306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10 cm</a:t>
              </a:r>
              <a:endParaRPr lang="en-C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71538" y="3500438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6 cm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0100" y="292893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  initial</a:t>
              </a:r>
              <a:endParaRPr lang="en-CA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71670" y="285728"/>
            <a:ext cx="3143272" cy="2714644"/>
            <a:chOff x="3286116" y="1428736"/>
            <a:chExt cx="3143272" cy="2714644"/>
          </a:xfrm>
        </p:grpSpPr>
        <p:sp>
          <p:nvSpPr>
            <p:cNvPr id="6" name="Right Triangle 5"/>
            <p:cNvSpPr/>
            <p:nvPr/>
          </p:nvSpPr>
          <p:spPr>
            <a:xfrm>
              <a:off x="4143372" y="1428736"/>
              <a:ext cx="2286016" cy="271464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9124" y="3214686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image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86116" y="2500306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24 cm</a:t>
              </a:r>
              <a:endParaRPr lang="en-CA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14282" y="421481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Step 2 – Find K      </a:t>
            </a:r>
            <a:r>
              <a:rPr lang="en-CA" u="sng" dirty="0" smtClean="0"/>
              <a:t>24</a:t>
            </a:r>
            <a:r>
              <a:rPr lang="en-CA" dirty="0" smtClean="0"/>
              <a:t>   = 3     K = 3</a:t>
            </a:r>
            <a:r>
              <a:rPr lang="en-CA" u="sng" dirty="0" smtClean="0"/>
              <a:t> </a:t>
            </a:r>
            <a:endParaRPr lang="en-CA" dirty="0" smtClean="0"/>
          </a:p>
          <a:p>
            <a:r>
              <a:rPr lang="en-CA" dirty="0" smtClean="0"/>
              <a:t>                             8</a:t>
            </a:r>
          </a:p>
          <a:p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3286124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Step 1- Find missing side on initial triangle.</a:t>
            </a:r>
          </a:p>
          <a:p>
            <a:r>
              <a:rPr lang="en-CA" dirty="0" smtClean="0"/>
              <a:t>             (use Pythagoras or remember the triples)</a:t>
            </a:r>
          </a:p>
          <a:p>
            <a:r>
              <a:rPr lang="en-CA" dirty="0" smtClean="0"/>
              <a:t>             Missing side = 8 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282" y="4929198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Step 3- Calculate the perimeter of</a:t>
            </a:r>
          </a:p>
          <a:p>
            <a:r>
              <a:rPr lang="en-CA" dirty="0" smtClean="0"/>
              <a:t>            the initial </a:t>
            </a:r>
          </a:p>
          <a:p>
            <a:r>
              <a:rPr lang="en-CA" dirty="0" smtClean="0"/>
              <a:t>             P = 8 + 6 + 10</a:t>
            </a:r>
          </a:p>
          <a:p>
            <a:r>
              <a:rPr lang="en-CA" dirty="0" smtClean="0"/>
              <a:t>             P = 24 </a:t>
            </a:r>
            <a:r>
              <a:rPr lang="en-CA" u="sng" dirty="0" smtClean="0"/>
              <a:t> </a:t>
            </a:r>
            <a:endParaRPr lang="en-CA" dirty="0" smtClean="0"/>
          </a:p>
          <a:p>
            <a:r>
              <a:rPr lang="en-CA" dirty="0" smtClean="0"/>
              <a:t>                             </a:t>
            </a:r>
          </a:p>
          <a:p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4786322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Step 4- Calculate the perimeter of</a:t>
            </a:r>
          </a:p>
          <a:p>
            <a:r>
              <a:rPr lang="en-CA" dirty="0" smtClean="0"/>
              <a:t>            the image</a:t>
            </a:r>
          </a:p>
          <a:p>
            <a:r>
              <a:rPr lang="en-CA" dirty="0" smtClean="0"/>
              <a:t>  P initial  X  K  = P initial</a:t>
            </a:r>
          </a:p>
          <a:p>
            <a:r>
              <a:rPr lang="en-CA" dirty="0" smtClean="0"/>
              <a:t>       24 </a:t>
            </a:r>
            <a:r>
              <a:rPr lang="en-CA" u="sng" dirty="0" smtClean="0"/>
              <a:t> </a:t>
            </a:r>
            <a:r>
              <a:rPr lang="en-CA" dirty="0" smtClean="0"/>
              <a:t>X  3  = 72</a:t>
            </a:r>
          </a:p>
          <a:p>
            <a:r>
              <a:rPr lang="en-CA" dirty="0" smtClean="0"/>
              <a:t>                            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atin typeface="Comic Sans MS" pitchFamily="66" charset="0"/>
              </a:rPr>
              <a:t>Finding the Area of Similar Solids</a:t>
            </a:r>
            <a:endParaRPr lang="en-CA" sz="3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35729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Area of initial    X    K</a:t>
            </a:r>
            <a:r>
              <a:rPr lang="en-CA" sz="2400" baseline="30000" dirty="0" smtClean="0"/>
              <a:t>2 </a:t>
            </a:r>
            <a:r>
              <a:rPr lang="en-CA" sz="2400" dirty="0" smtClean="0"/>
              <a:t>  = Area of image</a:t>
            </a:r>
            <a:endParaRPr lang="en-CA" sz="2400" baseline="30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214810" y="2357430"/>
            <a:ext cx="2714644" cy="1214446"/>
            <a:chOff x="4214810" y="2357430"/>
            <a:chExt cx="2714644" cy="1214446"/>
          </a:xfrm>
        </p:grpSpPr>
        <p:sp>
          <p:nvSpPr>
            <p:cNvPr id="5" name="Rectangle 4"/>
            <p:cNvSpPr/>
            <p:nvPr/>
          </p:nvSpPr>
          <p:spPr>
            <a:xfrm>
              <a:off x="4643438" y="2357430"/>
              <a:ext cx="2286016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14810" y="271462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14942" y="2714620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image</a:t>
              </a:r>
              <a:endParaRPr lang="en-CA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28662" y="2500306"/>
            <a:ext cx="2357454" cy="1369464"/>
            <a:chOff x="928662" y="2500306"/>
            <a:chExt cx="2357454" cy="1369464"/>
          </a:xfrm>
        </p:grpSpPr>
        <p:sp>
          <p:nvSpPr>
            <p:cNvPr id="4" name="Rectangle 3"/>
            <p:cNvSpPr/>
            <p:nvPr/>
          </p:nvSpPr>
          <p:spPr>
            <a:xfrm>
              <a:off x="1500166" y="2500306"/>
              <a:ext cx="1785950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3108" y="350043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28662" y="271462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2</a:t>
              </a:r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81194" y="2867020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initial</a:t>
              </a:r>
              <a:endParaRPr lang="en-CA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00100" y="4071942"/>
            <a:ext cx="592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Step 1 – Find K    </a:t>
            </a:r>
            <a:r>
              <a:rPr lang="en-CA" u="sng" dirty="0" smtClean="0"/>
              <a:t>6  </a:t>
            </a:r>
            <a:r>
              <a:rPr lang="en-CA" dirty="0" smtClean="0"/>
              <a:t>= </a:t>
            </a:r>
            <a:r>
              <a:rPr lang="en-CA" dirty="0" smtClean="0"/>
              <a:t>3</a:t>
            </a:r>
            <a:endParaRPr lang="en-CA" dirty="0" smtClean="0"/>
          </a:p>
          <a:p>
            <a:r>
              <a:rPr lang="en-CA" dirty="0" smtClean="0"/>
              <a:t>                           </a:t>
            </a:r>
            <a:r>
              <a:rPr lang="en-CA" dirty="0" smtClean="0"/>
              <a:t>2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Step 2 – Find area of image</a:t>
            </a:r>
          </a:p>
          <a:p>
            <a:endParaRPr lang="en-CA" dirty="0" smtClean="0"/>
          </a:p>
          <a:p>
            <a:r>
              <a:rPr lang="en-CA" dirty="0" smtClean="0"/>
              <a:t>          (2 x 5)   X  2</a:t>
            </a:r>
            <a:r>
              <a:rPr lang="en-CA" baseline="30000" dirty="0" smtClean="0"/>
              <a:t>2</a:t>
            </a:r>
            <a:r>
              <a:rPr lang="en-CA" dirty="0" smtClean="0"/>
              <a:t>  = 40 cm</a:t>
            </a:r>
            <a:r>
              <a:rPr lang="en-CA" baseline="30000" dirty="0" smtClean="0"/>
              <a:t>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</TotalTime>
  <Words>352</Words>
  <Application>Microsoft Office PowerPoint</Application>
  <PresentationFormat>On-screen Show (4:3)</PresentationFormat>
  <Paragraphs>96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SIMILAR FIGURES</vt:lpstr>
      <vt:lpstr>ISOMETRIC     VS     SIMILAR</vt:lpstr>
      <vt:lpstr>To Find K (ratio of similarity) </vt:lpstr>
      <vt:lpstr>Slide 4</vt:lpstr>
      <vt:lpstr>Slide 5</vt:lpstr>
      <vt:lpstr>Ratio of Perimeter of Similar Figures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 FIGURES</dc:title>
  <dc:creator>Daphne</dc:creator>
  <cp:lastModifiedBy>Daphne</cp:lastModifiedBy>
  <cp:revision>31</cp:revision>
  <dcterms:created xsi:type="dcterms:W3CDTF">2010-04-26T17:58:56Z</dcterms:created>
  <dcterms:modified xsi:type="dcterms:W3CDTF">2010-05-19T15:49:02Z</dcterms:modified>
</cp:coreProperties>
</file>