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303D95B-C6BE-480B-978E-9FD53A9B32DC}" type="datetimeFigureOut">
              <a:rPr lang="en-US" smtClean="0"/>
              <a:pPr/>
              <a:t>5/6/2010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3FE5EE9-B15B-42FC-8658-E95F1B807A1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D95B-C6BE-480B-978E-9FD53A9B32DC}" type="datetimeFigureOut">
              <a:rPr lang="en-US" smtClean="0"/>
              <a:pPr/>
              <a:t>5/6/2010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5EE9-B15B-42FC-8658-E95F1B807A1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D95B-C6BE-480B-978E-9FD53A9B32DC}" type="datetimeFigureOut">
              <a:rPr lang="en-US" smtClean="0"/>
              <a:pPr/>
              <a:t>5/6/2010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5EE9-B15B-42FC-8658-E95F1B807A1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03D95B-C6BE-480B-978E-9FD53A9B32DC}" type="datetimeFigureOut">
              <a:rPr lang="en-US" smtClean="0"/>
              <a:pPr/>
              <a:t>5/6/2010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FE5EE9-B15B-42FC-8658-E95F1B807A1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303D95B-C6BE-480B-978E-9FD53A9B32DC}" type="datetimeFigureOut">
              <a:rPr lang="en-US" smtClean="0"/>
              <a:pPr/>
              <a:t>5/6/2010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3FE5EE9-B15B-42FC-8658-E95F1B807A1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D95B-C6BE-480B-978E-9FD53A9B32DC}" type="datetimeFigureOut">
              <a:rPr lang="en-US" smtClean="0"/>
              <a:pPr/>
              <a:t>5/6/2010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5EE9-B15B-42FC-8658-E95F1B807A1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D95B-C6BE-480B-978E-9FD53A9B32DC}" type="datetimeFigureOut">
              <a:rPr lang="en-US" smtClean="0"/>
              <a:pPr/>
              <a:t>5/6/2010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5EE9-B15B-42FC-8658-E95F1B807A1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03D95B-C6BE-480B-978E-9FD53A9B32DC}" type="datetimeFigureOut">
              <a:rPr lang="en-US" smtClean="0"/>
              <a:pPr/>
              <a:t>5/6/2010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FE5EE9-B15B-42FC-8658-E95F1B807A1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D95B-C6BE-480B-978E-9FD53A9B32DC}" type="datetimeFigureOut">
              <a:rPr lang="en-US" smtClean="0"/>
              <a:pPr/>
              <a:t>5/6/2010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5EE9-B15B-42FC-8658-E95F1B807A1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03D95B-C6BE-480B-978E-9FD53A9B32DC}" type="datetimeFigureOut">
              <a:rPr lang="en-US" smtClean="0"/>
              <a:pPr/>
              <a:t>5/6/2010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FE5EE9-B15B-42FC-8658-E95F1B807A1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03D95B-C6BE-480B-978E-9FD53A9B32DC}" type="datetimeFigureOut">
              <a:rPr lang="en-US" smtClean="0"/>
              <a:pPr/>
              <a:t>5/6/2010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FE5EE9-B15B-42FC-8658-E95F1B807A1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303D95B-C6BE-480B-978E-9FD53A9B32DC}" type="datetimeFigureOut">
              <a:rPr lang="en-US" smtClean="0"/>
              <a:pPr/>
              <a:t>5/6/2010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3FE5EE9-B15B-42FC-8658-E95F1B807A1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1670" y="1857364"/>
            <a:ext cx="6643718" cy="1894362"/>
          </a:xfrm>
        </p:spPr>
        <p:txBody>
          <a:bodyPr>
            <a:noAutofit/>
          </a:bodyPr>
          <a:lstStyle/>
          <a:p>
            <a:r>
              <a:rPr lang="en-CA" sz="6600" dirty="0" smtClean="0"/>
              <a:t>Ratio of Volumes</a:t>
            </a:r>
            <a:br>
              <a:rPr lang="en-CA" sz="6600" dirty="0" smtClean="0"/>
            </a:br>
            <a:r>
              <a:rPr lang="en-CA" sz="6600" dirty="0" smtClean="0"/>
              <a:t>		</a:t>
            </a:r>
            <a:endParaRPr lang="en-CA" sz="6600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2857488" y="3214686"/>
            <a:ext cx="30718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600" dirty="0" smtClean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CA" sz="6600" baseline="30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en-CA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to find a missing side </a:t>
            </a:r>
            <a:r>
              <a:rPr lang="en-CA" dirty="0" smtClean="0"/>
              <a:t>in a sphere with </a:t>
            </a:r>
            <a:r>
              <a:rPr lang="en-CA" dirty="0" smtClean="0"/>
              <a:t>the volume ratio.</a:t>
            </a:r>
            <a:endParaRPr lang="en-CA" dirty="0"/>
          </a:p>
        </p:txBody>
      </p:sp>
      <p:grpSp>
        <p:nvGrpSpPr>
          <p:cNvPr id="15" name="Group 14"/>
          <p:cNvGrpSpPr/>
          <p:nvPr/>
        </p:nvGrpSpPr>
        <p:grpSpPr>
          <a:xfrm>
            <a:off x="357158" y="1643050"/>
            <a:ext cx="4000528" cy="2000264"/>
            <a:chOff x="357158" y="1643050"/>
            <a:chExt cx="4000528" cy="2012406"/>
          </a:xfrm>
        </p:grpSpPr>
        <p:sp>
          <p:nvSpPr>
            <p:cNvPr id="4" name="Oval 3"/>
            <p:cNvSpPr/>
            <p:nvPr/>
          </p:nvSpPr>
          <p:spPr>
            <a:xfrm>
              <a:off x="2143108" y="1643050"/>
              <a:ext cx="1357322" cy="14287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357158" y="1928802"/>
              <a:ext cx="4000528" cy="1726654"/>
              <a:chOff x="357158" y="1928802"/>
              <a:chExt cx="4000528" cy="1726654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857224" y="1928802"/>
                <a:ext cx="785818" cy="78581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6" name="Straight Connector 5"/>
              <p:cNvCxnSpPr>
                <a:stCxn id="3" idx="6"/>
              </p:cNvCxnSpPr>
              <p:nvPr/>
            </p:nvCxnSpPr>
            <p:spPr>
              <a:xfrm flipH="1" flipV="1">
                <a:off x="1285852" y="2285992"/>
                <a:ext cx="357190" cy="35719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10800000">
                <a:off x="2786050" y="2357430"/>
                <a:ext cx="642942" cy="3572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357158" y="2857496"/>
                <a:ext cx="16430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r = 12.5cm</a:t>
                </a:r>
                <a:endParaRPr lang="en-CA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57158" y="3286124"/>
                <a:ext cx="21431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v = 8181.23cm</a:t>
                </a:r>
                <a:r>
                  <a:rPr lang="en-CA" baseline="30000" dirty="0" smtClean="0"/>
                  <a:t>3</a:t>
                </a:r>
                <a:endParaRPr lang="en-CA" baseline="300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571736" y="3000372"/>
                <a:ext cx="16430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r =  ?   cm</a:t>
                </a:r>
                <a:endParaRPr lang="en-CA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214546" y="3286124"/>
                <a:ext cx="21431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v = 26521.86cm</a:t>
                </a:r>
                <a:r>
                  <a:rPr lang="en-CA" baseline="30000" dirty="0" smtClean="0"/>
                  <a:t>3</a:t>
                </a:r>
                <a:endParaRPr lang="en-CA" baseline="30000" dirty="0"/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>
            <a:off x="4143372" y="1785926"/>
            <a:ext cx="592935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Step 1  Find k</a:t>
            </a:r>
            <a:r>
              <a:rPr lang="en-CA" sz="2800" baseline="30000" dirty="0" smtClean="0"/>
              <a:t>3</a:t>
            </a:r>
            <a:r>
              <a:rPr lang="en-CA" sz="2800" dirty="0" smtClean="0"/>
              <a:t>      </a:t>
            </a:r>
            <a:r>
              <a:rPr lang="en-CA" sz="2800" u="sng" dirty="0" smtClean="0"/>
              <a:t>26521.86</a:t>
            </a:r>
          </a:p>
          <a:p>
            <a:r>
              <a:rPr lang="en-CA" sz="2800" dirty="0" smtClean="0"/>
              <a:t>                              8181.23</a:t>
            </a:r>
          </a:p>
          <a:p>
            <a:r>
              <a:rPr lang="en-CA" sz="2800" dirty="0" smtClean="0"/>
              <a:t>                     k</a:t>
            </a:r>
            <a:r>
              <a:rPr lang="en-CA" sz="2800" baseline="30000" dirty="0" smtClean="0"/>
              <a:t>3   </a:t>
            </a:r>
            <a:r>
              <a:rPr lang="en-CA" sz="2800" dirty="0" smtClean="0"/>
              <a:t> = 3.24</a:t>
            </a:r>
          </a:p>
          <a:p>
            <a:r>
              <a:rPr lang="en-CA" sz="2800" dirty="0" smtClean="0"/>
              <a:t>                      k = </a:t>
            </a:r>
            <a:r>
              <a:rPr lang="en-CA" sz="2800" baseline="30000" dirty="0" smtClean="0"/>
              <a:t>3</a:t>
            </a:r>
            <a:r>
              <a:rPr lang="en-CA" sz="2800" dirty="0" smtClean="0"/>
              <a:t>√3.24</a:t>
            </a:r>
          </a:p>
          <a:p>
            <a:r>
              <a:rPr lang="en-CA" sz="2800" dirty="0" smtClean="0"/>
              <a:t>                      k = 1.47</a:t>
            </a:r>
          </a:p>
          <a:p>
            <a:endParaRPr lang="en-CA" sz="2800" dirty="0" smtClean="0"/>
          </a:p>
          <a:p>
            <a:r>
              <a:rPr lang="en-CA" sz="2800" dirty="0" err="1" smtClean="0"/>
              <a:t>r</a:t>
            </a:r>
            <a:r>
              <a:rPr lang="en-CA" sz="2800" baseline="-25000" dirty="0" err="1" smtClean="0"/>
              <a:t>image</a:t>
            </a:r>
            <a:r>
              <a:rPr lang="en-CA" sz="2800" dirty="0" smtClean="0"/>
              <a:t> </a:t>
            </a:r>
            <a:r>
              <a:rPr lang="en-CA" sz="2800" dirty="0" smtClean="0"/>
              <a:t>= </a:t>
            </a:r>
            <a:r>
              <a:rPr lang="en-CA" sz="2800" dirty="0" err="1" smtClean="0"/>
              <a:t>r</a:t>
            </a:r>
            <a:r>
              <a:rPr lang="en-CA" sz="2800" baseline="-25000" dirty="0" err="1" smtClean="0"/>
              <a:t>initial</a:t>
            </a:r>
            <a:r>
              <a:rPr lang="en-CA" sz="2800" dirty="0" smtClean="0"/>
              <a:t>   </a:t>
            </a:r>
            <a:r>
              <a:rPr lang="en-CA" sz="2800" dirty="0" smtClean="0"/>
              <a:t>X   </a:t>
            </a:r>
            <a:r>
              <a:rPr lang="en-CA" sz="3200" dirty="0" smtClean="0"/>
              <a:t>k</a:t>
            </a:r>
          </a:p>
          <a:p>
            <a:r>
              <a:rPr lang="en-CA" sz="2800" dirty="0" smtClean="0"/>
              <a:t>r</a:t>
            </a:r>
            <a:r>
              <a:rPr lang="en-CA" sz="2800" dirty="0" smtClean="0"/>
              <a:t> </a:t>
            </a:r>
            <a:r>
              <a:rPr lang="en-CA" sz="2800" dirty="0" smtClean="0"/>
              <a:t>= 12.5   X  1.47</a:t>
            </a:r>
          </a:p>
          <a:p>
            <a:r>
              <a:rPr lang="en-CA" sz="2800" dirty="0" smtClean="0"/>
              <a:t>r </a:t>
            </a:r>
            <a:r>
              <a:rPr lang="en-CA" sz="2800" dirty="0" smtClean="0"/>
              <a:t>= 18.47                  </a:t>
            </a:r>
          </a:p>
          <a:p>
            <a:r>
              <a:rPr lang="en-CA" dirty="0" smtClean="0"/>
              <a:t>       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CA" sz="4000" dirty="0" smtClean="0"/>
              <a:t>How to find the volume of the image</a:t>
            </a:r>
            <a:endParaRPr lang="en-CA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357158" y="3143248"/>
            <a:ext cx="657229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Step 1 – Find K     </a:t>
            </a:r>
            <a:r>
              <a:rPr lang="en-CA" sz="2800" u="sng" dirty="0" smtClean="0"/>
              <a:t> 6  </a:t>
            </a:r>
            <a:r>
              <a:rPr lang="en-CA" sz="2800" dirty="0" smtClean="0"/>
              <a:t>= 2</a:t>
            </a:r>
            <a:r>
              <a:rPr lang="en-CA" sz="2800" u="sng" dirty="0" smtClean="0"/>
              <a:t> </a:t>
            </a:r>
            <a:endParaRPr lang="en-CA" sz="2800" dirty="0" smtClean="0"/>
          </a:p>
          <a:p>
            <a:r>
              <a:rPr lang="en-CA" sz="2800" dirty="0"/>
              <a:t> </a:t>
            </a:r>
            <a:r>
              <a:rPr lang="en-CA" sz="2800" dirty="0" smtClean="0"/>
              <a:t>                              </a:t>
            </a:r>
            <a:r>
              <a:rPr lang="en-CA" sz="2800" dirty="0" smtClean="0"/>
              <a:t>3</a:t>
            </a:r>
            <a:endParaRPr lang="en-CA" sz="2800" u="sng" dirty="0"/>
          </a:p>
          <a:p>
            <a:r>
              <a:rPr lang="en-CA" sz="2800" dirty="0" smtClean="0"/>
              <a:t>Step 2 – Find volume of </a:t>
            </a:r>
            <a:r>
              <a:rPr lang="en-CA" sz="2800" dirty="0" smtClean="0"/>
              <a:t>image</a:t>
            </a:r>
          </a:p>
          <a:p>
            <a:endParaRPr lang="en-CA" sz="2400" dirty="0" smtClean="0"/>
          </a:p>
          <a:p>
            <a:r>
              <a:rPr lang="en-CA" sz="2800" dirty="0" smtClean="0"/>
              <a:t>Volume initial   x   k</a:t>
            </a:r>
            <a:r>
              <a:rPr lang="en-CA" sz="2800" baseline="30000" dirty="0" smtClean="0"/>
              <a:t>3</a:t>
            </a:r>
            <a:r>
              <a:rPr lang="en-CA" sz="2800" dirty="0" smtClean="0"/>
              <a:t>  = </a:t>
            </a:r>
            <a:r>
              <a:rPr lang="en-CA" sz="2800" dirty="0" smtClean="0"/>
              <a:t>Volume </a:t>
            </a:r>
            <a:r>
              <a:rPr lang="en-CA" sz="2800" dirty="0" smtClean="0"/>
              <a:t>of image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  60 cm</a:t>
            </a:r>
            <a:r>
              <a:rPr lang="en-CA" sz="2800" baseline="30000" dirty="0" smtClean="0"/>
              <a:t>3</a:t>
            </a:r>
            <a:r>
              <a:rPr lang="en-CA" sz="2800" dirty="0" smtClean="0"/>
              <a:t>     x 2</a:t>
            </a:r>
            <a:r>
              <a:rPr lang="en-CA" sz="2800" baseline="30000" dirty="0" smtClean="0"/>
              <a:t>3   </a:t>
            </a:r>
            <a:r>
              <a:rPr lang="en-CA" sz="2800" dirty="0" smtClean="0"/>
              <a:t> =  480 cm</a:t>
            </a:r>
            <a:r>
              <a:rPr lang="en-CA" sz="2800" baseline="30000" dirty="0" smtClean="0"/>
              <a:t>3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500166" y="1428736"/>
            <a:ext cx="4714908" cy="1726654"/>
            <a:chOff x="1785918" y="1428736"/>
            <a:chExt cx="4714908" cy="1726654"/>
          </a:xfrm>
        </p:grpSpPr>
        <p:sp>
          <p:nvSpPr>
            <p:cNvPr id="6" name="TextBox 5"/>
            <p:cNvSpPr txBox="1"/>
            <p:nvPr/>
          </p:nvSpPr>
          <p:spPr>
            <a:xfrm>
              <a:off x="1928794" y="2214554"/>
              <a:ext cx="2000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Volume = 60 cm</a:t>
              </a:r>
              <a:r>
                <a:rPr lang="en-CA" baseline="30000" dirty="0" smtClean="0"/>
                <a:t>3</a:t>
              </a:r>
              <a:r>
                <a:rPr lang="en-CA" dirty="0" smtClean="0"/>
                <a:t> </a:t>
              </a:r>
              <a:endParaRPr lang="en-CA" dirty="0"/>
            </a:p>
          </p:txBody>
        </p:sp>
        <p:sp>
          <p:nvSpPr>
            <p:cNvPr id="12" name="Cube 11"/>
            <p:cNvSpPr/>
            <p:nvPr/>
          </p:nvSpPr>
          <p:spPr>
            <a:xfrm>
              <a:off x="2071670" y="1428736"/>
              <a:ext cx="1285884" cy="500066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Cube 12"/>
            <p:cNvSpPr/>
            <p:nvPr/>
          </p:nvSpPr>
          <p:spPr>
            <a:xfrm>
              <a:off x="4429124" y="1428736"/>
              <a:ext cx="2071702" cy="1214446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428860" y="1857364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14678" y="171448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/>
                <a:t>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785918" y="157161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/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71934" y="192880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/>
                <a:t>6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43108" y="1571612"/>
              <a:ext cx="1071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>
                  <a:solidFill>
                    <a:schemeClr val="bg1"/>
                  </a:solidFill>
                </a:rPr>
                <a:t>initial</a:t>
              </a:r>
              <a:endParaRPr lang="en-CA" dirty="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14876" y="2000240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1"/>
                  </a:solidFill>
                </a:rPr>
                <a:t>image</a:t>
              </a:r>
              <a:endParaRPr lang="en-CA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57686" y="2786058"/>
              <a:ext cx="2000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Volume =  </a:t>
              </a:r>
              <a:endParaRPr lang="en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CA" sz="4000" dirty="0" smtClean="0"/>
              <a:t>Things to remember about similarity</a:t>
            </a:r>
            <a:endParaRPr lang="en-CA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857364"/>
            <a:ext cx="78581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dirty="0" smtClean="0">
                <a:solidFill>
                  <a:srgbClr val="FF0000"/>
                </a:solidFill>
              </a:rPr>
              <a:t>K</a:t>
            </a:r>
            <a:r>
              <a:rPr lang="en-CA" sz="4400" dirty="0" smtClean="0"/>
              <a:t>  is ratio of </a:t>
            </a:r>
            <a:r>
              <a:rPr lang="en-CA" sz="4400" dirty="0" smtClean="0">
                <a:solidFill>
                  <a:srgbClr val="FF0000"/>
                </a:solidFill>
              </a:rPr>
              <a:t>sides</a:t>
            </a:r>
          </a:p>
          <a:p>
            <a:r>
              <a:rPr lang="en-CA" sz="4400" dirty="0" smtClean="0">
                <a:solidFill>
                  <a:srgbClr val="00B0F0"/>
                </a:solidFill>
              </a:rPr>
              <a:t>K</a:t>
            </a:r>
            <a:r>
              <a:rPr lang="en-CA" sz="4400" baseline="30000" dirty="0" smtClean="0">
                <a:solidFill>
                  <a:srgbClr val="00B0F0"/>
                </a:solidFill>
              </a:rPr>
              <a:t>2</a:t>
            </a:r>
            <a:r>
              <a:rPr lang="en-CA" sz="4400" dirty="0" smtClean="0"/>
              <a:t> is ratio of </a:t>
            </a:r>
            <a:r>
              <a:rPr lang="en-CA" sz="4400" dirty="0" smtClean="0">
                <a:solidFill>
                  <a:srgbClr val="00B0F0"/>
                </a:solidFill>
              </a:rPr>
              <a:t>areas</a:t>
            </a:r>
          </a:p>
          <a:p>
            <a:r>
              <a:rPr lang="en-CA" sz="4400" dirty="0" smtClean="0">
                <a:solidFill>
                  <a:srgbClr val="00B050"/>
                </a:solidFill>
              </a:rPr>
              <a:t>K</a:t>
            </a:r>
            <a:r>
              <a:rPr lang="en-CA" sz="4400" baseline="30000" dirty="0" smtClean="0">
                <a:solidFill>
                  <a:srgbClr val="00B050"/>
                </a:solidFill>
              </a:rPr>
              <a:t>3</a:t>
            </a:r>
            <a:r>
              <a:rPr lang="en-CA" sz="4400" dirty="0" smtClean="0"/>
              <a:t> is ratio of </a:t>
            </a:r>
            <a:r>
              <a:rPr lang="en-CA" sz="4400" dirty="0" smtClean="0">
                <a:solidFill>
                  <a:srgbClr val="00B050"/>
                </a:solidFill>
              </a:rPr>
              <a:t>volume</a:t>
            </a:r>
            <a:endParaRPr lang="en-CA" sz="4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CA" sz="4000" dirty="0" smtClean="0"/>
              <a:t>To get from one ratio to another</a:t>
            </a:r>
            <a:endParaRPr lang="en-CA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428736"/>
            <a:ext cx="835824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rgbClr val="00B050"/>
                </a:solidFill>
              </a:rPr>
              <a:t>Ratio of Volume </a:t>
            </a:r>
            <a:r>
              <a:rPr lang="en-CA" sz="3200" dirty="0" smtClean="0">
                <a:solidFill>
                  <a:srgbClr val="FF0000"/>
                </a:solidFill>
              </a:rPr>
              <a:t>to Ratio of Sides</a:t>
            </a:r>
            <a:r>
              <a:rPr lang="en-CA" sz="3200" dirty="0" smtClean="0"/>
              <a:t>     </a:t>
            </a:r>
            <a:r>
              <a:rPr lang="en-CA" sz="3200" dirty="0" smtClean="0"/>
              <a:t>K</a:t>
            </a:r>
            <a:r>
              <a:rPr lang="en-CA" sz="3200" baseline="30000" dirty="0" smtClean="0"/>
              <a:t>3</a:t>
            </a:r>
            <a:r>
              <a:rPr lang="en-CA" sz="3200" dirty="0" smtClean="0"/>
              <a:t> to K</a:t>
            </a:r>
            <a:endParaRPr lang="en-CA" sz="3200" dirty="0" smtClean="0"/>
          </a:p>
          <a:p>
            <a:r>
              <a:rPr lang="en-CA" sz="3200" baseline="30000" dirty="0" smtClean="0"/>
              <a:t>3</a:t>
            </a:r>
            <a:r>
              <a:rPr lang="en-CA" sz="3200" dirty="0" smtClean="0"/>
              <a:t>√K</a:t>
            </a:r>
            <a:r>
              <a:rPr lang="en-CA" sz="3200" baseline="30000" dirty="0" smtClean="0"/>
              <a:t>3</a:t>
            </a:r>
            <a:r>
              <a:rPr lang="en-CA" sz="3200" dirty="0" smtClean="0"/>
              <a:t>  = K</a:t>
            </a:r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2500306"/>
            <a:ext cx="835824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rgbClr val="00B050"/>
                </a:solidFill>
              </a:rPr>
              <a:t>Ratio of Volume </a:t>
            </a:r>
            <a:r>
              <a:rPr lang="en-CA" sz="3200" dirty="0" smtClean="0">
                <a:solidFill>
                  <a:srgbClr val="FF0000"/>
                </a:solidFill>
              </a:rPr>
              <a:t>to </a:t>
            </a:r>
            <a:r>
              <a:rPr lang="en-CA" sz="3200" dirty="0" smtClean="0">
                <a:solidFill>
                  <a:srgbClr val="00B0F0"/>
                </a:solidFill>
              </a:rPr>
              <a:t>Ratio of Areas     </a:t>
            </a:r>
            <a:r>
              <a:rPr lang="en-CA" sz="3200" dirty="0" smtClean="0"/>
              <a:t>K</a:t>
            </a:r>
            <a:r>
              <a:rPr lang="en-CA" sz="3200" baseline="30000" dirty="0" smtClean="0"/>
              <a:t>3</a:t>
            </a:r>
            <a:r>
              <a:rPr lang="en-CA" sz="3200" dirty="0" smtClean="0"/>
              <a:t> to </a:t>
            </a:r>
            <a:r>
              <a:rPr lang="en-CA" sz="3200" dirty="0" smtClean="0"/>
              <a:t>K</a:t>
            </a:r>
            <a:r>
              <a:rPr lang="en-CA" sz="3200" baseline="30000" dirty="0" smtClean="0"/>
              <a:t>2</a:t>
            </a:r>
          </a:p>
          <a:p>
            <a:r>
              <a:rPr lang="en-CA" sz="3200" baseline="30000" dirty="0" smtClean="0"/>
              <a:t>3</a:t>
            </a:r>
            <a:r>
              <a:rPr lang="en-CA" sz="3200" dirty="0" smtClean="0"/>
              <a:t>√K</a:t>
            </a:r>
            <a:r>
              <a:rPr lang="en-CA" sz="3200" baseline="30000" dirty="0" smtClean="0"/>
              <a:t>3</a:t>
            </a:r>
            <a:r>
              <a:rPr lang="en-CA" sz="3200" dirty="0" smtClean="0"/>
              <a:t>  = K </a:t>
            </a:r>
          </a:p>
          <a:p>
            <a:r>
              <a:rPr lang="en-CA" sz="3200" dirty="0" smtClean="0"/>
              <a:t>Then square K to get </a:t>
            </a:r>
            <a:r>
              <a:rPr lang="en-CA" sz="3200" dirty="0" smtClean="0">
                <a:solidFill>
                  <a:srgbClr val="00B0F0"/>
                </a:solidFill>
              </a:rPr>
              <a:t>Ratio of Areas</a:t>
            </a:r>
            <a:r>
              <a:rPr lang="en-CA" sz="3200" dirty="0" smtClean="0"/>
              <a:t> </a:t>
            </a:r>
            <a:r>
              <a:rPr lang="en-CA" sz="3200" dirty="0" smtClean="0"/>
              <a:t>K</a:t>
            </a:r>
            <a:r>
              <a:rPr lang="en-CA" sz="3200" baseline="30000" dirty="0" smtClean="0"/>
              <a:t>2</a:t>
            </a:r>
            <a:endParaRPr lang="en-CA" sz="3200" dirty="0" smtClean="0"/>
          </a:p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4214818"/>
            <a:ext cx="835824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rgbClr val="00B0F0"/>
                </a:solidFill>
              </a:rPr>
              <a:t>Ratio of Areas </a:t>
            </a:r>
            <a:r>
              <a:rPr lang="en-CA" sz="3200" dirty="0" smtClean="0">
                <a:solidFill>
                  <a:srgbClr val="FF0000"/>
                </a:solidFill>
              </a:rPr>
              <a:t>to </a:t>
            </a:r>
            <a:r>
              <a:rPr lang="en-CA" sz="3200" dirty="0" smtClean="0">
                <a:solidFill>
                  <a:srgbClr val="00B050"/>
                </a:solidFill>
              </a:rPr>
              <a:t>Ratio of Volumes </a:t>
            </a:r>
            <a:r>
              <a:rPr lang="en-CA" sz="3200" dirty="0" smtClean="0"/>
              <a:t>K</a:t>
            </a:r>
            <a:r>
              <a:rPr lang="en-CA" sz="3200" baseline="30000" dirty="0" smtClean="0"/>
              <a:t>2</a:t>
            </a:r>
            <a:r>
              <a:rPr lang="en-CA" sz="3200" dirty="0" smtClean="0"/>
              <a:t> to </a:t>
            </a:r>
            <a:r>
              <a:rPr lang="en-CA" sz="3200" dirty="0" smtClean="0"/>
              <a:t>K</a:t>
            </a:r>
            <a:r>
              <a:rPr lang="en-CA" sz="3200" baseline="30000" dirty="0" smtClean="0"/>
              <a:t>3</a:t>
            </a:r>
            <a:r>
              <a:rPr lang="en-CA" sz="3200" dirty="0" smtClean="0"/>
              <a:t> </a:t>
            </a:r>
            <a:endParaRPr lang="en-CA" sz="3200" baseline="30000" dirty="0" smtClean="0"/>
          </a:p>
          <a:p>
            <a:r>
              <a:rPr lang="en-CA" sz="3200" dirty="0" smtClean="0"/>
              <a:t>√K</a:t>
            </a:r>
            <a:r>
              <a:rPr lang="en-CA" sz="3200" baseline="30000" dirty="0" smtClean="0"/>
              <a:t>2</a:t>
            </a:r>
            <a:r>
              <a:rPr lang="en-CA" sz="3200" dirty="0" smtClean="0"/>
              <a:t>  = K </a:t>
            </a:r>
          </a:p>
          <a:p>
            <a:r>
              <a:rPr lang="en-CA" sz="3200" dirty="0" smtClean="0"/>
              <a:t>Then cube K to get </a:t>
            </a:r>
            <a:r>
              <a:rPr lang="en-CA" sz="3200" dirty="0" smtClean="0">
                <a:solidFill>
                  <a:srgbClr val="00B050"/>
                </a:solidFill>
              </a:rPr>
              <a:t>Ratio of Volumes </a:t>
            </a:r>
            <a:r>
              <a:rPr lang="en-CA" sz="3200" dirty="0" smtClean="0"/>
              <a:t>K</a:t>
            </a:r>
            <a:r>
              <a:rPr lang="en-CA" sz="3200" baseline="30000" dirty="0" smtClean="0"/>
              <a:t>3</a:t>
            </a:r>
            <a:endParaRPr lang="en-CA" sz="32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</TotalTime>
  <Words>208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Ratio of Volumes   </vt:lpstr>
      <vt:lpstr>How to find a missing side in a sphere with the volume ratio.</vt:lpstr>
      <vt:lpstr>How to find the volume of the image</vt:lpstr>
      <vt:lpstr>Things to remember about similarity</vt:lpstr>
      <vt:lpstr>To get from one ratio to another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 of Volumes</dc:title>
  <dc:creator>Daphne</dc:creator>
  <cp:lastModifiedBy>Daphne</cp:lastModifiedBy>
  <cp:revision>19</cp:revision>
  <dcterms:created xsi:type="dcterms:W3CDTF">2010-05-05T12:25:20Z</dcterms:created>
  <dcterms:modified xsi:type="dcterms:W3CDTF">2010-05-06T16:08:04Z</dcterms:modified>
</cp:coreProperties>
</file>