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EEB996-51AA-4FEF-BE83-BAA5853F505B}" type="datetimeFigureOut">
              <a:rPr lang="en-US" smtClean="0"/>
              <a:pPr/>
              <a:t>5/26/2010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B75F304-0C52-431B-A361-EEEE79EAD00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928670"/>
            <a:ext cx="5572164" cy="1214446"/>
          </a:xfrm>
        </p:spPr>
        <p:txBody>
          <a:bodyPr>
            <a:normAutofit/>
          </a:bodyPr>
          <a:lstStyle/>
          <a:p>
            <a:r>
              <a:rPr lang="en-CA" sz="6000" dirty="0" smtClean="0">
                <a:solidFill>
                  <a:schemeClr val="bg1"/>
                </a:solidFill>
              </a:rPr>
              <a:t>PROBABILITY</a:t>
            </a:r>
            <a:endParaRPr lang="en-CA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200026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Comic Sans MS" pitchFamily="66" charset="0"/>
              </a:rPr>
              <a:t>Probability is: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000240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>
                <a:latin typeface="Comic Sans MS" pitchFamily="66" charset="0"/>
              </a:rPr>
              <a:t>The value that represents the possibility that an event WILL occur.  </a:t>
            </a:r>
          </a:p>
          <a:p>
            <a:endParaRPr lang="en-CA" sz="32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3200" dirty="0" smtClean="0">
                <a:latin typeface="Comic Sans MS" pitchFamily="66" charset="0"/>
              </a:rPr>
              <a:t>Probability can be written as a fraction or a decimal</a:t>
            </a:r>
            <a:endParaRPr lang="en-CA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642918"/>
            <a:ext cx="8429684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Probability is a measure of how likely it is for an event to happen.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Comic Sans MS" pitchFamily="66" charset="0"/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We name a probability with a number from 0 to 1.</a:t>
            </a:r>
          </a:p>
          <a:p>
            <a:pPr>
              <a:lnSpc>
                <a:spcPct val="90000"/>
              </a:lnSpc>
            </a:pPr>
            <a:endParaRPr lang="en-US" sz="3200" dirty="0" smtClean="0">
              <a:latin typeface="Comic Sans MS" pitchFamily="66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If something is </a:t>
            </a:r>
            <a:r>
              <a:rPr lang="en-US" sz="3200" u="sng" dirty="0" smtClean="0">
                <a:latin typeface="Comic Sans MS" pitchFamily="66" charset="0"/>
                <a:ea typeface="ＭＳ Ｐゴシック" pitchFamily="34" charset="-128"/>
              </a:rPr>
              <a:t>certain</a:t>
            </a: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 to happen, then the probability of the event is 1.          P=1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endParaRPr lang="en-US" sz="3200" dirty="0" smtClean="0">
              <a:latin typeface="Comic Sans MS" pitchFamily="66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If something is </a:t>
            </a:r>
            <a:r>
              <a:rPr lang="en-US" sz="3200" u="sng" dirty="0" smtClean="0">
                <a:latin typeface="Comic Sans MS" pitchFamily="66" charset="0"/>
                <a:ea typeface="ＭＳ Ｐゴシック" pitchFamily="34" charset="-128"/>
              </a:rPr>
              <a:t>certain not to happen</a:t>
            </a:r>
            <a:r>
              <a:rPr lang="en-US" sz="3200" dirty="0" smtClean="0">
                <a:latin typeface="Comic Sans MS" pitchFamily="66" charset="0"/>
                <a:ea typeface="ＭＳ Ｐゴシック" pitchFamily="34" charset="-128"/>
              </a:rPr>
              <a:t>, then the probability of the event is 0.       P=0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Example: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latin typeface="Comic Sans MS" pitchFamily="66" charset="0"/>
              </a:rPr>
              <a:t>What is the probability of rolling a 4 on a die?</a:t>
            </a:r>
          </a:p>
          <a:p>
            <a:pPr>
              <a:buNone/>
            </a:pPr>
            <a:r>
              <a:rPr lang="en-CA" sz="3200" dirty="0" smtClean="0">
                <a:latin typeface="Comic Sans MS" pitchFamily="66" charset="0"/>
              </a:rPr>
              <a:t>                  1/6 </a:t>
            </a:r>
            <a:r>
              <a:rPr lang="en-CA" sz="3200" smtClean="0">
                <a:latin typeface="Comic Sans MS" pitchFamily="66" charset="0"/>
              </a:rPr>
              <a:t>or </a:t>
            </a:r>
            <a:r>
              <a:rPr lang="en-CA" sz="3200" smtClean="0">
                <a:latin typeface="Comic Sans MS" pitchFamily="66" charset="0"/>
              </a:rPr>
              <a:t>0.17 or 17%</a:t>
            </a:r>
            <a:endParaRPr lang="en-CA" sz="3200" dirty="0" smtClean="0">
              <a:latin typeface="Comic Sans MS" pitchFamily="66" charset="0"/>
            </a:endParaRPr>
          </a:p>
          <a:p>
            <a:endParaRPr lang="en-CA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Naming Outcomes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l-GR" sz="3200" dirty="0" smtClean="0">
                <a:latin typeface="Comic Sans MS" pitchFamily="66" charset="0"/>
                <a:ea typeface="ＭＳ Ｐゴシック" pitchFamily="34" charset="-128"/>
              </a:rPr>
              <a:t>Ω</a:t>
            </a: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 (Omega) is used to list the set of possible outcomes</a:t>
            </a:r>
          </a:p>
          <a:p>
            <a:pPr>
              <a:buNone/>
            </a:pP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 </a:t>
            </a:r>
          </a:p>
          <a:p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In an experiment where a die is rolled, </a:t>
            </a:r>
          </a:p>
          <a:p>
            <a:pPr>
              <a:buFont typeface="Wingdings" pitchFamily="2" charset="2"/>
              <a:buNone/>
            </a:pP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l-GR" sz="3200" dirty="0" smtClean="0">
                <a:latin typeface="Comic Sans MS" pitchFamily="66" charset="0"/>
                <a:ea typeface="ＭＳ Ｐゴシック" pitchFamily="34" charset="-128"/>
              </a:rPr>
              <a:t> Ω</a:t>
            </a: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 = {1, 2, 3, 4, 5, 6}</a:t>
            </a:r>
          </a:p>
          <a:p>
            <a:pPr>
              <a:buFont typeface="Wingdings" pitchFamily="2" charset="2"/>
              <a:buNone/>
            </a:pPr>
            <a:endParaRPr lang="en-CA" sz="3200" dirty="0" smtClean="0">
              <a:latin typeface="Comic Sans MS" pitchFamily="66" charset="0"/>
              <a:ea typeface="ＭＳ Ｐゴシック" pitchFamily="34" charset="-128"/>
            </a:endParaRPr>
          </a:p>
          <a:p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In an experiment where a bag contains 10 Red marbles and 25 Green marbles,</a:t>
            </a:r>
          </a:p>
          <a:p>
            <a:pPr>
              <a:buFont typeface="Wingdings" pitchFamily="2" charset="2"/>
              <a:buNone/>
            </a:pP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l-GR" sz="3200" dirty="0" smtClean="0">
                <a:latin typeface="Comic Sans MS" pitchFamily="66" charset="0"/>
                <a:ea typeface="ＭＳ Ｐゴシック" pitchFamily="34" charset="-128"/>
              </a:rPr>
              <a:t>Ω</a:t>
            </a: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 = {R, G}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Calculating Probability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4325112"/>
          </a:xfrm>
        </p:spPr>
        <p:txBody>
          <a:bodyPr/>
          <a:lstStyle/>
          <a:p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Simple Probability occurs in an experiment with only one step.</a:t>
            </a:r>
          </a:p>
          <a:p>
            <a:pPr>
              <a:buNone/>
            </a:pPr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  </a:t>
            </a:r>
          </a:p>
          <a:p>
            <a:r>
              <a:rPr lang="en-CA" sz="3200" dirty="0" smtClean="0">
                <a:latin typeface="Comic Sans MS" pitchFamily="66" charset="0"/>
                <a:ea typeface="ＭＳ Ｐゴシック" pitchFamily="34" charset="-128"/>
              </a:rPr>
              <a:t>To calculate probability</a:t>
            </a:r>
          </a:p>
          <a:p>
            <a:pPr>
              <a:buNone/>
            </a:pPr>
            <a:endParaRPr lang="en-CA" sz="3200" dirty="0" smtClean="0">
              <a:latin typeface="Comic Sans MS" pitchFamily="66" charset="0"/>
              <a:ea typeface="ＭＳ Ｐゴシック" pitchFamily="34" charset="-128"/>
            </a:endParaRPr>
          </a:p>
          <a:p>
            <a:pPr lvl="2">
              <a:buFont typeface="Wingdings" pitchFamily="2" charset="2"/>
              <a:buNone/>
            </a:pPr>
            <a:r>
              <a:rPr lang="en-CA" sz="3200" b="1" dirty="0" smtClean="0">
                <a:latin typeface="Comic Sans MS" pitchFamily="66" charset="0"/>
                <a:ea typeface="ＭＳ Ｐゴシック" pitchFamily="34" charset="-128"/>
              </a:rPr>
              <a:t>P = </a:t>
            </a:r>
            <a:r>
              <a:rPr lang="en-CA" sz="3200" b="1" u="sng" dirty="0" smtClean="0">
                <a:latin typeface="Comic Sans MS" pitchFamily="66" charset="0"/>
                <a:ea typeface="ＭＳ Ｐゴシック" pitchFamily="34" charset="-128"/>
              </a:rPr>
              <a:t># of Favourable Outcomes</a:t>
            </a:r>
          </a:p>
          <a:p>
            <a:pPr lvl="2">
              <a:buFont typeface="Wingdings" pitchFamily="2" charset="2"/>
              <a:buNone/>
            </a:pPr>
            <a:r>
              <a:rPr lang="en-CA" sz="3200" b="1" dirty="0" smtClean="0">
                <a:latin typeface="Comic Sans MS" pitchFamily="66" charset="0"/>
                <a:ea typeface="ＭＳ Ｐゴシック" pitchFamily="34" charset="-128"/>
              </a:rPr>
              <a:t>	   Total # of Outcomes</a:t>
            </a:r>
            <a:r>
              <a:rPr lang="en-CA" dirty="0" smtClean="0">
                <a:ea typeface="ＭＳ Ｐゴシック" pitchFamily="34" charset="-128"/>
              </a:rPr>
              <a:t>	</a:t>
            </a:r>
            <a:endParaRPr lang="en-CA" u="sng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229600" cy="1066800"/>
          </a:xfrm>
        </p:spPr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Example: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325112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  <a:ea typeface="ＭＳ Ｐゴシック" pitchFamily="34" charset="-128"/>
              </a:rPr>
              <a:t>Lawrence is the captain of his track team.  The team is deciding on a color and all eight members wrote their choice down on equal size cards.  If Lawrence picks one card at random, what is the probability that he will pick blue?</a:t>
            </a:r>
          </a:p>
          <a:p>
            <a:pPr lvl="2"/>
            <a:endParaRPr lang="en-CA" dirty="0"/>
          </a:p>
        </p:txBody>
      </p:sp>
      <p:grpSp>
        <p:nvGrpSpPr>
          <p:cNvPr id="13" name="Group 12"/>
          <p:cNvGrpSpPr/>
          <p:nvPr/>
        </p:nvGrpSpPr>
        <p:grpSpPr>
          <a:xfrm>
            <a:off x="857224" y="4572008"/>
            <a:ext cx="5410200" cy="1628756"/>
            <a:chOff x="990600" y="4924444"/>
            <a:chExt cx="5410200" cy="1628756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990600" y="5534044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yellow</a:t>
              </a:r>
            </a:p>
          </p:txBody>
        </p:sp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990600" y="6143644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red</a:t>
              </a:r>
            </a:p>
          </p:txBody>
        </p:sp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990600" y="4924444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blue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5181600" y="4953000"/>
              <a:ext cx="1219200" cy="4572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blue</a:t>
              </a:r>
            </a:p>
          </p:txBody>
        </p:sp>
        <p:sp>
          <p:nvSpPr>
            <p:cNvPr id="8" name="Rectangle 18"/>
            <p:cNvSpPr>
              <a:spLocks noChangeArrowheads="1"/>
            </p:cNvSpPr>
            <p:nvPr/>
          </p:nvSpPr>
          <p:spPr bwMode="auto">
            <a:xfrm>
              <a:off x="2971800" y="6019800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blue</a:t>
              </a: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2971800" y="5486400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green</a:t>
              </a:r>
            </a:p>
          </p:txBody>
        </p:sp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5181600" y="5562600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/>
                <a:t>black</a:t>
              </a: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5181600" y="6172200"/>
              <a:ext cx="1143000" cy="3810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black</a:t>
              </a:r>
            </a:p>
          </p:txBody>
        </p:sp>
      </p:grpSp>
      <p:pic>
        <p:nvPicPr>
          <p:cNvPr id="12" name="Picture 7" descr="c:\Program Files\Microsoft Office\Clipart\Pub60Cor\bd0017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4429132"/>
            <a:ext cx="174093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</TotalTime>
  <Words>214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Slide 1</vt:lpstr>
      <vt:lpstr>Probability is:</vt:lpstr>
      <vt:lpstr>Slide 3</vt:lpstr>
      <vt:lpstr>Example:</vt:lpstr>
      <vt:lpstr>Naming Outcomes</vt:lpstr>
      <vt:lpstr>Calculating Probability</vt:lpstr>
      <vt:lpstr>Example: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Daphne</dc:creator>
  <cp:lastModifiedBy>Daphne</cp:lastModifiedBy>
  <cp:revision>16</cp:revision>
  <dcterms:created xsi:type="dcterms:W3CDTF">2010-05-26T12:24:01Z</dcterms:created>
  <dcterms:modified xsi:type="dcterms:W3CDTF">2010-05-26T15:21:58Z</dcterms:modified>
</cp:coreProperties>
</file>