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8438"/>
    <a:srgbClr val="0058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3" d="100"/>
          <a:sy n="73" d="100"/>
        </p:scale>
        <p:origin x="-4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A979623-BD57-40F4-AC36-1401623F6909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AB0741-D199-47E5-8627-DAA798268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623-BD57-40F4-AC36-1401623F6909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0741-D199-47E5-8627-DAA798268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A979623-BD57-40F4-AC36-1401623F6909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9AB0741-D199-47E5-8627-DAA798268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623-BD57-40F4-AC36-1401623F6909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AB0741-D199-47E5-8627-DAA7982683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623-BD57-40F4-AC36-1401623F6909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9AB0741-D199-47E5-8627-DAA7982683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979623-BD57-40F4-AC36-1401623F6909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AB0741-D199-47E5-8627-DAA7982683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979623-BD57-40F4-AC36-1401623F6909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AB0741-D199-47E5-8627-DAA7982683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623-BD57-40F4-AC36-1401623F6909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AB0741-D199-47E5-8627-DAA798268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623-BD57-40F4-AC36-1401623F6909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AB0741-D199-47E5-8627-DAA798268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623-BD57-40F4-AC36-1401623F6909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AB0741-D199-47E5-8627-DAA7982683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A979623-BD57-40F4-AC36-1401623F6909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9AB0741-D199-47E5-8627-DAA7982683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979623-BD57-40F4-AC36-1401623F6909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AB0741-D199-47E5-8627-DAA798268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of Polynomials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(-6a - 6)(2a + 6)</a:t>
            </a:r>
            <a:endParaRPr lang="en-US" sz="4000" dirty="0"/>
          </a:p>
        </p:txBody>
      </p:sp>
      <p:sp>
        <p:nvSpPr>
          <p:cNvPr id="4" name="Curved Down Arrow 3"/>
          <p:cNvSpPr/>
          <p:nvPr/>
        </p:nvSpPr>
        <p:spPr>
          <a:xfrm>
            <a:off x="3124200" y="2362200"/>
            <a:ext cx="1905000" cy="38100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4419600"/>
            <a:ext cx="1396536" cy="70788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-12a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endParaRPr lang="en-US" sz="4000" baseline="30000" dirty="0">
              <a:solidFill>
                <a:srgbClr val="FF0000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3124200" y="2133600"/>
            <a:ext cx="3048000" cy="609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4419600"/>
            <a:ext cx="12192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-36a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>
            <a:off x="4267200" y="3200400"/>
            <a:ext cx="838200" cy="228600"/>
          </a:xfrm>
          <a:prstGeom prst="curved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4419600"/>
            <a:ext cx="1295400" cy="70788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-12a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4267200" y="3200400"/>
            <a:ext cx="1905000" cy="533400"/>
          </a:xfrm>
          <a:prstGeom prst="curvedUpArrow">
            <a:avLst/>
          </a:prstGeom>
          <a:solidFill>
            <a:srgbClr val="3C8438"/>
          </a:solidFill>
          <a:ln>
            <a:solidFill>
              <a:srgbClr val="3C84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1800" y="4419600"/>
            <a:ext cx="923651" cy="707886"/>
          </a:xfrm>
          <a:prstGeom prst="rect">
            <a:avLst/>
          </a:prstGeom>
          <a:ln>
            <a:solidFill>
              <a:srgbClr val="3C843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3C8438"/>
                </a:solidFill>
              </a:rPr>
              <a:t>-36</a:t>
            </a:r>
            <a:endParaRPr lang="en-US" sz="4000" dirty="0">
              <a:solidFill>
                <a:srgbClr val="3C8438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5486400"/>
            <a:ext cx="3790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Final Answer:</a:t>
            </a:r>
            <a:endParaRPr lang="en-US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4419600" y="5638800"/>
            <a:ext cx="4527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-12a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– 48a - 36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3" grpId="0" animBg="1"/>
      <p:bldP spid="14" grpId="0" animBg="1"/>
      <p:bldP spid="15" grpId="0"/>
      <p:bldP spid="15" grpId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(you do not need to put this in your notes)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114800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6z + 5x – 2z – 4x = 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4114800"/>
            <a:ext cx="17123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4z + x</a:t>
            </a:r>
            <a:endParaRPr lang="en-US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Multiplication of a Constant &amp; Binomial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0020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3(2c + 4)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879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means 3 times </a:t>
            </a:r>
            <a:r>
              <a:rPr lang="en-US" sz="3600" dirty="0" smtClean="0">
                <a:solidFill>
                  <a:srgbClr val="FF0000"/>
                </a:solidFill>
              </a:rPr>
              <a:t>BOTH</a:t>
            </a:r>
            <a:r>
              <a:rPr lang="en-US" sz="3600" dirty="0" smtClean="0"/>
              <a:t> the 2c and the 4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038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3(2c + 4)</a:t>
            </a:r>
            <a:endParaRPr lang="en-US" sz="3600" dirty="0"/>
          </a:p>
        </p:txBody>
      </p:sp>
      <p:sp>
        <p:nvSpPr>
          <p:cNvPr id="16" name="Curved Up Arrow 15"/>
          <p:cNvSpPr/>
          <p:nvPr/>
        </p:nvSpPr>
        <p:spPr>
          <a:xfrm>
            <a:off x="3733800" y="4572000"/>
            <a:ext cx="685800" cy="381000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2800" y="4953000"/>
            <a:ext cx="1693092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(3 x 2c)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5486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=6c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Curved Down Arrow 18"/>
          <p:cNvSpPr/>
          <p:nvPr/>
        </p:nvSpPr>
        <p:spPr>
          <a:xfrm>
            <a:off x="3810000" y="3733800"/>
            <a:ext cx="1447800" cy="4572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0" y="4953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(3 x 4)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76800" y="495300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4876800" y="548640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0" y="5486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12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16" grpId="0" animBg="1"/>
      <p:bldP spid="17" grpId="0"/>
      <p:bldP spid="18" grpId="0"/>
      <p:bldP spid="19" grpId="0" animBg="1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Examples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26670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-4(2a-3)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76800" y="26670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-3(2a + 3a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-1)</a:t>
            </a:r>
            <a:endParaRPr lang="en-US" sz="3600" dirty="0"/>
          </a:p>
        </p:txBody>
      </p:sp>
      <p:sp>
        <p:nvSpPr>
          <p:cNvPr id="7" name="Curved Up Arrow 6"/>
          <p:cNvSpPr/>
          <p:nvPr/>
        </p:nvSpPr>
        <p:spPr>
          <a:xfrm>
            <a:off x="1905000" y="3276600"/>
            <a:ext cx="685800" cy="228600"/>
          </a:xfrm>
          <a:prstGeom prst="curved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191001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-8a </a:t>
            </a:r>
            <a:r>
              <a:rPr lang="en-US" sz="4000" dirty="0" smtClean="0"/>
              <a:t>+</a:t>
            </a:r>
            <a:endParaRPr lang="en-US" sz="4000" dirty="0"/>
          </a:p>
        </p:txBody>
      </p:sp>
      <p:sp>
        <p:nvSpPr>
          <p:cNvPr id="11" name="Curved Up Arrow 10"/>
          <p:cNvSpPr/>
          <p:nvPr/>
        </p:nvSpPr>
        <p:spPr>
          <a:xfrm>
            <a:off x="1828800" y="3352800"/>
            <a:ext cx="1371600" cy="38100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4191000"/>
            <a:ext cx="752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12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5486400" y="3200400"/>
            <a:ext cx="685800" cy="152400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4191000"/>
            <a:ext cx="1064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-6a 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>
            <a:off x="5486400" y="3276600"/>
            <a:ext cx="1676400" cy="304800"/>
          </a:xfrm>
          <a:prstGeom prst="curved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4191000"/>
            <a:ext cx="1253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-9a</a:t>
            </a:r>
            <a:r>
              <a:rPr lang="en-US" sz="4000" baseline="30000" dirty="0" smtClean="0">
                <a:solidFill>
                  <a:srgbClr val="0070C0"/>
                </a:solidFill>
              </a:rPr>
              <a:t>2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endParaRPr lang="en-US" sz="4000" dirty="0"/>
          </a:p>
        </p:txBody>
      </p:sp>
      <p:sp>
        <p:nvSpPr>
          <p:cNvPr id="17" name="Curved Up Arrow 16"/>
          <p:cNvSpPr/>
          <p:nvPr/>
        </p:nvSpPr>
        <p:spPr>
          <a:xfrm>
            <a:off x="5410200" y="3276600"/>
            <a:ext cx="2667000" cy="457200"/>
          </a:xfrm>
          <a:prstGeom prst="curved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96200" y="4191000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3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4876800"/>
            <a:ext cx="37032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= -6a – 9a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+ 3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7" grpId="0" animBg="1"/>
      <p:bldP spid="9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Monomial x Monomial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09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3b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x 4b</a:t>
            </a:r>
            <a:r>
              <a:rPr lang="en-US" sz="4000" baseline="30000" dirty="0"/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505200"/>
            <a:ext cx="3935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</a:rPr>
              <a:t> Multiply the coefficients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3657600" y="1981200"/>
            <a:ext cx="1447800" cy="381000"/>
          </a:xfrm>
          <a:prstGeom prst="curved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4038600"/>
            <a:ext cx="1996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3x4 = 12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3581400"/>
            <a:ext cx="3672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5828"/>
                </a:solidFill>
              </a:rPr>
              <a:t> Multiply the variables</a:t>
            </a:r>
            <a:endParaRPr lang="en-US" sz="2800" dirty="0">
              <a:solidFill>
                <a:srgbClr val="005828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3886200" y="2819400"/>
            <a:ext cx="1447800" cy="381000"/>
          </a:xfrm>
          <a:prstGeom prst="curvedUpArrow">
            <a:avLst/>
          </a:prstGeom>
          <a:solidFill>
            <a:srgbClr val="005828"/>
          </a:solidFill>
          <a:ln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4114800"/>
            <a:ext cx="2481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5828"/>
                </a:solidFill>
              </a:rPr>
              <a:t>b</a:t>
            </a:r>
            <a:r>
              <a:rPr lang="en-US" sz="3600" baseline="30000" dirty="0" smtClean="0">
                <a:solidFill>
                  <a:srgbClr val="005828"/>
                </a:solidFill>
              </a:rPr>
              <a:t>3</a:t>
            </a:r>
            <a:r>
              <a:rPr lang="en-US" sz="3600" dirty="0" smtClean="0">
                <a:solidFill>
                  <a:srgbClr val="005828"/>
                </a:solidFill>
              </a:rPr>
              <a:t> x b</a:t>
            </a:r>
            <a:r>
              <a:rPr lang="en-US" sz="3600" baseline="30000" dirty="0" smtClean="0">
                <a:solidFill>
                  <a:srgbClr val="005828"/>
                </a:solidFill>
              </a:rPr>
              <a:t>2</a:t>
            </a:r>
            <a:r>
              <a:rPr lang="en-US" sz="3600" dirty="0" smtClean="0">
                <a:solidFill>
                  <a:srgbClr val="005828"/>
                </a:solidFill>
              </a:rPr>
              <a:t> =b</a:t>
            </a:r>
            <a:r>
              <a:rPr lang="en-US" sz="3600" baseline="30000" dirty="0" smtClean="0">
                <a:solidFill>
                  <a:srgbClr val="005828"/>
                </a:solidFill>
              </a:rPr>
              <a:t>5</a:t>
            </a:r>
            <a:r>
              <a:rPr lang="en-US" sz="3600" dirty="0" smtClean="0">
                <a:solidFill>
                  <a:srgbClr val="005828"/>
                </a:solidFill>
              </a:rPr>
              <a:t> </a:t>
            </a:r>
            <a:endParaRPr lang="en-US" sz="3600" baseline="30000" dirty="0">
              <a:solidFill>
                <a:srgbClr val="00582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5181600"/>
            <a:ext cx="45200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Final Answer: 12b</a:t>
            </a:r>
            <a:r>
              <a:rPr lang="en-US" sz="4400" baseline="30000" dirty="0" smtClean="0"/>
              <a:t>5</a:t>
            </a:r>
            <a:endParaRPr lang="en-US" sz="4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8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4384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/>
              <a:t>a</a:t>
            </a:r>
            <a:r>
              <a:rPr lang="en-US" sz="6000" dirty="0" err="1" smtClean="0"/>
              <a:t>x</a:t>
            </a:r>
            <a:r>
              <a:rPr lang="en-US" sz="6000" baseline="30000" dirty="0" err="1" smtClean="0"/>
              <a:t>m</a:t>
            </a:r>
            <a:r>
              <a:rPr lang="en-US" sz="6000" dirty="0" smtClean="0"/>
              <a:t> · </a:t>
            </a:r>
            <a:r>
              <a:rPr lang="en-US" sz="6000" dirty="0" err="1" smtClean="0"/>
              <a:t>bx</a:t>
            </a:r>
            <a:r>
              <a:rPr lang="en-US" sz="6000" baseline="30000" dirty="0" err="1" smtClean="0"/>
              <a:t>n</a:t>
            </a:r>
            <a:r>
              <a:rPr lang="en-US" sz="6000" dirty="0" smtClean="0"/>
              <a:t> = </a:t>
            </a:r>
            <a:r>
              <a:rPr lang="en-US" sz="6000" dirty="0" err="1" smtClean="0"/>
              <a:t>abx</a:t>
            </a:r>
            <a:r>
              <a:rPr lang="en-US" sz="6000" baseline="30000" dirty="0" err="1" smtClean="0"/>
              <a:t>m+n</a:t>
            </a:r>
            <a:endParaRPr lang="en-US" sz="6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-3x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y · 5xy</a:t>
            </a:r>
            <a:r>
              <a:rPr lang="en-US" sz="4000" baseline="30000" dirty="0" smtClean="0"/>
              <a:t>3</a:t>
            </a:r>
            <a:endParaRPr lang="en-US" sz="4000" baseline="30000" dirty="0"/>
          </a:p>
        </p:txBody>
      </p:sp>
      <p:sp>
        <p:nvSpPr>
          <p:cNvPr id="4" name="Curved Down Arrow 3"/>
          <p:cNvSpPr/>
          <p:nvPr/>
        </p:nvSpPr>
        <p:spPr>
          <a:xfrm>
            <a:off x="3505200" y="1676400"/>
            <a:ext cx="1600200" cy="53340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4114800"/>
            <a:ext cx="923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-15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3810000" y="2667000"/>
            <a:ext cx="16002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4114800"/>
            <a:ext cx="630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x</a:t>
            </a:r>
            <a:r>
              <a:rPr lang="en-US" sz="4000" baseline="30000" dirty="0" smtClean="0">
                <a:solidFill>
                  <a:srgbClr val="0070C0"/>
                </a:solidFill>
              </a:rPr>
              <a:t>3</a:t>
            </a:r>
            <a:endParaRPr lang="en-US" sz="4000" baseline="30000" dirty="0">
              <a:solidFill>
                <a:srgbClr val="0070C0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4267200" y="2667000"/>
            <a:ext cx="1447800" cy="533400"/>
          </a:xfrm>
          <a:prstGeom prst="curvedUpArrow">
            <a:avLst/>
          </a:prstGeom>
          <a:solidFill>
            <a:srgbClr val="005828"/>
          </a:solidFill>
          <a:ln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114800"/>
            <a:ext cx="630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5828"/>
                </a:solidFill>
              </a:rPr>
              <a:t>y</a:t>
            </a:r>
            <a:r>
              <a:rPr lang="en-US" sz="4000" baseline="30000" dirty="0" smtClean="0">
                <a:solidFill>
                  <a:srgbClr val="005828"/>
                </a:solidFill>
              </a:rPr>
              <a:t>4</a:t>
            </a:r>
            <a:endParaRPr lang="en-US" sz="4000" baseline="30000" dirty="0">
              <a:solidFill>
                <a:srgbClr val="00582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5" grpId="1"/>
      <p:bldP spid="6" grpId="0" animBg="1"/>
      <p:bldP spid="7" grpId="0"/>
      <p:bldP spid="7" grpId="1"/>
      <p:bldP spid="8" grpId="0" animBg="1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x Binomial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(3c + 4)(2c – 3)</a:t>
            </a:r>
            <a:endParaRPr lang="en-US" sz="4000" dirty="0"/>
          </a:p>
        </p:txBody>
      </p:sp>
      <p:sp>
        <p:nvSpPr>
          <p:cNvPr id="4" name="Curved Down Arrow 3"/>
          <p:cNvSpPr/>
          <p:nvPr/>
        </p:nvSpPr>
        <p:spPr>
          <a:xfrm>
            <a:off x="3124200" y="2362200"/>
            <a:ext cx="1905000" cy="38100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962400"/>
            <a:ext cx="854721" cy="70788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6c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endParaRPr lang="en-US" sz="4000" baseline="30000" dirty="0">
              <a:solidFill>
                <a:srgbClr val="FF0000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3124200" y="2133600"/>
            <a:ext cx="2819400" cy="609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3962400"/>
            <a:ext cx="83708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-9c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>
            <a:off x="4267200" y="3200400"/>
            <a:ext cx="838200" cy="228600"/>
          </a:xfrm>
          <a:prstGeom prst="curved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3962400"/>
            <a:ext cx="838200" cy="70788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8c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4267200" y="3200400"/>
            <a:ext cx="1676400" cy="533400"/>
          </a:xfrm>
          <a:prstGeom prst="curvedUpArrow">
            <a:avLst/>
          </a:prstGeom>
          <a:solidFill>
            <a:srgbClr val="3C8438"/>
          </a:solidFill>
          <a:ln>
            <a:solidFill>
              <a:srgbClr val="3C84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3962400"/>
            <a:ext cx="923651" cy="707886"/>
          </a:xfrm>
          <a:prstGeom prst="rect">
            <a:avLst/>
          </a:prstGeom>
          <a:ln>
            <a:solidFill>
              <a:srgbClr val="3C843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3C8438"/>
                </a:solidFill>
              </a:rPr>
              <a:t>-12</a:t>
            </a:r>
            <a:endParaRPr lang="en-US" sz="4000" dirty="0">
              <a:solidFill>
                <a:srgbClr val="3C8438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5562600"/>
            <a:ext cx="3790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Final Answer:</a:t>
            </a:r>
            <a:endParaRPr lang="en-US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0" y="5715000"/>
            <a:ext cx="34964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6c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- 1c - 12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2819400" y="4953000"/>
            <a:ext cx="3820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COLLECT LIKE TERMS!!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3" grpId="0" animBg="1"/>
      <p:bldP spid="14" grpId="0" animBg="1"/>
      <p:bldP spid="15" grpId="0"/>
      <p:bldP spid="15" grpId="1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F O I L</a:t>
            </a:r>
            <a:endParaRPr lang="en-US" sz="9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Trick…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962400"/>
            <a:ext cx="4154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I</a:t>
            </a:r>
          </a:p>
          <a:p>
            <a:pPr algn="ctr"/>
            <a:r>
              <a:rPr lang="en-US" sz="3600" dirty="0" smtClean="0"/>
              <a:t>R</a:t>
            </a:r>
          </a:p>
          <a:p>
            <a:pPr algn="ctr"/>
            <a:r>
              <a:rPr lang="en-US" sz="3600" dirty="0" smtClean="0"/>
              <a:t>S</a:t>
            </a:r>
          </a:p>
          <a:p>
            <a:pPr algn="ctr"/>
            <a:r>
              <a:rPr lang="en-US" sz="3600" dirty="0" smtClean="0"/>
              <a:t>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3886200"/>
            <a:ext cx="463589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U</a:t>
            </a:r>
          </a:p>
          <a:p>
            <a:pPr algn="ctr"/>
            <a:r>
              <a:rPr lang="en-US" sz="3600" dirty="0" smtClean="0"/>
              <a:t>T</a:t>
            </a:r>
          </a:p>
          <a:p>
            <a:pPr algn="ctr"/>
            <a:r>
              <a:rPr lang="en-US" sz="3600" dirty="0" smtClean="0"/>
              <a:t>E</a:t>
            </a:r>
          </a:p>
          <a:p>
            <a:pPr algn="ctr"/>
            <a:r>
              <a:rPr lang="en-US" sz="3600" dirty="0" smtClean="0"/>
              <a:t>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3810000"/>
            <a:ext cx="4924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N</a:t>
            </a:r>
          </a:p>
          <a:p>
            <a:pPr algn="ctr"/>
            <a:r>
              <a:rPr lang="en-US" sz="3600" dirty="0" smtClean="0"/>
              <a:t>N</a:t>
            </a:r>
          </a:p>
          <a:p>
            <a:pPr algn="ctr"/>
            <a:r>
              <a:rPr lang="en-US" sz="3600" dirty="0" smtClean="0"/>
              <a:t>E</a:t>
            </a:r>
          </a:p>
          <a:p>
            <a:pPr algn="ctr"/>
            <a:r>
              <a:rPr lang="en-US" sz="3600" dirty="0" smtClean="0"/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3886200"/>
            <a:ext cx="46358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A</a:t>
            </a:r>
          </a:p>
          <a:p>
            <a:pPr algn="ctr"/>
            <a:r>
              <a:rPr lang="en-US" sz="3600" dirty="0" smtClean="0"/>
              <a:t>S</a:t>
            </a:r>
          </a:p>
          <a:p>
            <a:pPr algn="ctr"/>
            <a:r>
              <a:rPr lang="en-US" sz="3600" dirty="0" smtClean="0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184</TotalTime>
  <Words>218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Multiplication</vt:lpstr>
      <vt:lpstr>Review Question</vt:lpstr>
      <vt:lpstr>Multiplication of a Constant &amp; Binomial</vt:lpstr>
      <vt:lpstr>Some More Examples</vt:lpstr>
      <vt:lpstr>Monomial x Monomial</vt:lpstr>
      <vt:lpstr>The Rule</vt:lpstr>
      <vt:lpstr>Example</vt:lpstr>
      <vt:lpstr>Binomial x Binomial</vt:lpstr>
      <vt:lpstr>A Little Trick…</vt:lpstr>
      <vt:lpstr>Example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</dc:title>
  <dc:creator> </dc:creator>
  <cp:lastModifiedBy>Daphne</cp:lastModifiedBy>
  <cp:revision>32</cp:revision>
  <dcterms:created xsi:type="dcterms:W3CDTF">2009-10-26T23:40:15Z</dcterms:created>
  <dcterms:modified xsi:type="dcterms:W3CDTF">2011-03-11T13:21:00Z</dcterms:modified>
</cp:coreProperties>
</file>