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36" d="100"/>
          <a:sy n="36" d="100"/>
        </p:scale>
        <p:origin x="34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1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0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5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2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7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7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3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52C2B-9A4F-4533-AC67-1B2458292FC0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5853-0720-45DF-BE39-9DAC4E7F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9457" y="370114"/>
            <a:ext cx="1088571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Topics for exam:</a:t>
            </a:r>
          </a:p>
          <a:p>
            <a:endParaRPr lang="en-US" sz="2400" b="1" dirty="0"/>
          </a:p>
          <a:p>
            <a:r>
              <a:rPr lang="en-US" sz="2400" b="1" dirty="0" smtClean="0"/>
              <a:t>Understanding independent vs. dependent variables</a:t>
            </a:r>
          </a:p>
          <a:p>
            <a:r>
              <a:rPr lang="en-US" sz="2400" b="1" dirty="0" smtClean="0"/>
              <a:t>Ex: hours working vs. wage earned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</a:t>
            </a:r>
          </a:p>
          <a:p>
            <a:r>
              <a:rPr lang="en-US" sz="2400" b="1" dirty="0" smtClean="0"/>
              <a:t>Knowing the difference between an increasing and a decreasing function: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Increasing: as X increases, so does Y                                      a linear function will have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                                                  a positive slope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Decreasing: as X increases, Y decreases</a:t>
            </a:r>
          </a:p>
          <a:p>
            <a:endParaRPr lang="en-US" sz="2400" b="1" dirty="0"/>
          </a:p>
          <a:p>
            <a:r>
              <a:rPr lang="en-US" sz="2400" b="1" dirty="0" smtClean="0"/>
              <a:t>                                                                                                        a linear function will have a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                                                  negative slope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249886" y="3069771"/>
            <a:ext cx="10885" cy="9035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249886" y="3962400"/>
            <a:ext cx="925285" cy="10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74971" y="3222171"/>
            <a:ext cx="1524000" cy="751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792686" y="4920343"/>
            <a:ext cx="10885" cy="12627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14457" y="6172200"/>
            <a:ext cx="12083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15743" y="5257800"/>
            <a:ext cx="1741714" cy="11756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09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195943"/>
            <a:ext cx="1116874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Understanding how to create a linear function from a word problem:</a:t>
            </a:r>
          </a:p>
          <a:p>
            <a:r>
              <a:rPr lang="en-US" sz="2400" b="1" dirty="0" smtClean="0"/>
              <a:t>Ex: Sally pays a $40 membership fee at the local pool and then an additional $2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</a:t>
            </a:r>
            <a:r>
              <a:rPr lang="en-US" sz="2400" b="1" dirty="0" smtClean="0">
                <a:solidFill>
                  <a:srgbClr val="FF0000"/>
                </a:solidFill>
              </a:rPr>
              <a:t>each time </a:t>
            </a:r>
            <a:r>
              <a:rPr lang="en-US" sz="2400" b="1" dirty="0" smtClean="0"/>
              <a:t>she swims</a:t>
            </a:r>
          </a:p>
          <a:p>
            <a:endParaRPr lang="en-US" sz="2400" b="1" dirty="0"/>
          </a:p>
          <a:p>
            <a:r>
              <a:rPr lang="en-US" sz="2400" b="1" dirty="0" smtClean="0"/>
              <a:t>       $40 is a fixed fee or initial value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$2 </a:t>
            </a:r>
            <a:r>
              <a:rPr lang="en-US" sz="2400" b="1" dirty="0" smtClean="0">
                <a:solidFill>
                  <a:srgbClr val="FF0000"/>
                </a:solidFill>
              </a:rPr>
              <a:t>each time </a:t>
            </a:r>
            <a:r>
              <a:rPr lang="en-US" sz="2400" b="1" dirty="0" smtClean="0"/>
              <a:t>is a ROC (slope)</a:t>
            </a:r>
          </a:p>
          <a:p>
            <a:endParaRPr lang="en-US" sz="2400" b="1" dirty="0"/>
          </a:p>
          <a:p>
            <a:r>
              <a:rPr lang="en-US" sz="2400" b="1" dirty="0" smtClean="0"/>
              <a:t>       the formula for her costs for swimming is:  </a:t>
            </a:r>
            <a:r>
              <a:rPr lang="en-US" sz="2400" b="1" dirty="0" smtClean="0">
                <a:solidFill>
                  <a:srgbClr val="FF0000"/>
                </a:solidFill>
              </a:rPr>
              <a:t>y = 2x + 40, where x = # times swimming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and y = Cost of swimming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Creating a table of values for an equation: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X    0     1     2     10</a:t>
            </a:r>
          </a:p>
          <a:p>
            <a:r>
              <a:rPr lang="en-US" sz="2400" b="1" dirty="0" smtClean="0"/>
              <a:t>Y   40   42   44    60</a:t>
            </a:r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68829" y="4974771"/>
            <a:ext cx="2405742" cy="21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51857" y="4648200"/>
            <a:ext cx="10886" cy="7293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63486" y="4659086"/>
            <a:ext cx="10885" cy="707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53343" y="4648200"/>
            <a:ext cx="10886" cy="7293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75857" y="4659086"/>
            <a:ext cx="10886" cy="707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57599" y="4332514"/>
            <a:ext cx="8240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Show at least two sample calculations for each equation:</a:t>
            </a:r>
          </a:p>
          <a:p>
            <a:r>
              <a:rPr lang="en-US" sz="2000" b="1" dirty="0" smtClean="0"/>
              <a:t>Y = 2 (0) + 40 = $40</a:t>
            </a:r>
          </a:p>
          <a:p>
            <a:r>
              <a:rPr lang="en-US" sz="2000" b="1" dirty="0" smtClean="0"/>
              <a:t>Y = 2(10) + 40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= 20 + 40 = $60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8657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77" y="235131"/>
            <a:ext cx="113777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Being able to read and interpret a graph: </a:t>
            </a:r>
          </a:p>
          <a:p>
            <a:pPr algn="ctr"/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63" y="1025433"/>
            <a:ext cx="9157063" cy="5723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7017" y="849086"/>
            <a:ext cx="10162903" cy="718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6113417"/>
            <a:ext cx="10228217" cy="7445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46766" y="1828800"/>
            <a:ext cx="3396343" cy="19333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95360" y="1208314"/>
            <a:ext cx="3474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Blue line represents</a:t>
            </a:r>
          </a:p>
          <a:p>
            <a:r>
              <a:rPr lang="en-US" sz="2000" b="1" dirty="0" smtClean="0"/>
              <a:t>“average” values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48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14400" y="300446"/>
                <a:ext cx="11011988" cy="5896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Being able to carry out simple algebraic calculations:</a:t>
                </a: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Adding and subtracting  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+ 2 - </a:t>
                </a:r>
                <a:r>
                  <a:rPr lang="en-US" sz="2000" b="1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- 6x - 8 – 10x  (collect like terms)</a:t>
                </a:r>
              </a:p>
              <a:p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                       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- </a:t>
                </a:r>
                <a:r>
                  <a:rPr lang="en-US" sz="2000" b="1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- 6x – 10x + 2 – 8 </a:t>
                </a:r>
              </a:p>
              <a:p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                        </a:t>
                </a:r>
                <a:r>
                  <a:rPr lang="en-US" sz="2000" b="1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- 16x – 6 </a:t>
                </a: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Distribution: 6x (</a:t>
                </a:r>
                <a:r>
                  <a:rPr lang="en-US" sz="2000" b="1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- 3x + 4)</a:t>
                </a:r>
              </a:p>
              <a:p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=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000" b="1" dirty="0" smtClean="0"/>
                  <a:t> - 18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+ 24x</a:t>
                </a: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FOIL:  (x + 3) (2x – 4) = </a:t>
                </a:r>
                <a:r>
                  <a:rPr lang="en-US" sz="2000" b="1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- 4x + 6x – 12</a:t>
                </a:r>
              </a:p>
              <a:p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               = </a:t>
                </a:r>
                <a:r>
                  <a:rPr lang="en-US" sz="2000" b="1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+ 2x – 12</a:t>
                </a: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Division: </a:t>
                </a:r>
                <a:r>
                  <a:rPr lang="en-US" sz="2000" b="1" u="sng" dirty="0" smtClean="0"/>
                  <a:t>15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u="sng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u="sng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2000" b="1" u="sng" dirty="0" smtClean="0"/>
                  <a:t> + 25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u="sng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u="sng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u="sng" dirty="0" smtClean="0"/>
                  <a:t> + 5x</a:t>
                </a:r>
                <a:r>
                  <a:rPr lang="en-US" sz="2000" b="1" dirty="0" smtClean="0"/>
                  <a:t> = </a:t>
                </a:r>
                <a:r>
                  <a:rPr lang="en-US" sz="2000" b="1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000" b="1" dirty="0" smtClean="0"/>
                  <a:t> + 5x + </a:t>
                </a:r>
                <a:r>
                  <a:rPr lang="en-US" sz="2000" b="1" dirty="0" smtClean="0"/>
                  <a:t>1</a:t>
                </a:r>
                <a:endParaRPr lang="en-US" sz="2000" b="1" dirty="0" smtClean="0"/>
              </a:p>
              <a:p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     </a:t>
                </a:r>
                <a:r>
                  <a:rPr lang="en-US" sz="2000" b="1" dirty="0" smtClean="0"/>
                  <a:t>5x</a:t>
                </a: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Powers of powers: </a:t>
                </a:r>
                <a:r>
                  <a:rPr lang="en-US" sz="2400" b="1" dirty="0" smtClean="0"/>
                  <a:t>5(2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/>
                  <a:t>⁴ = 5(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 smtClean="0"/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                     = 5(16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sup>
                    </m:sSup>
                  </m:oMath>
                </a14:m>
                <a:r>
                  <a:rPr lang="en-US" sz="2400" b="1" dirty="0" smtClean="0"/>
                  <a:t>)</a:t>
                </a:r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                     = 80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𝟐𝟎</m:t>
                        </m:r>
                      </m:sup>
                    </m:sSup>
                  </m:oMath>
                </a14:m>
                <a:r>
                  <a:rPr lang="en-US" sz="2400" b="1" dirty="0" smtClean="0"/>
                  <a:t>  (Answer)</a:t>
                </a:r>
                <a:endParaRPr lang="en-US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0446"/>
                <a:ext cx="11011988" cy="5896551"/>
              </a:xfrm>
              <a:prstGeom prst="rect">
                <a:avLst/>
              </a:prstGeom>
              <a:blipFill rotWithShape="0">
                <a:blip r:embed="rId2"/>
                <a:stretch>
                  <a:fillRect l="-554" t="-517" b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14800" y="4297680"/>
            <a:ext cx="287383" cy="3396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211" y="509451"/>
            <a:ext cx="108160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Being able to calculate the rate of change using two points:</a:t>
            </a:r>
          </a:p>
          <a:p>
            <a:endParaRPr lang="en-US" sz="2000" b="1" dirty="0"/>
          </a:p>
          <a:p>
            <a:pPr marL="457200" indent="-457200">
              <a:buAutoNum type="alphaLcParenR"/>
            </a:pPr>
            <a:r>
              <a:rPr lang="en-US" sz="2000" b="1" dirty="0" smtClean="0"/>
              <a:t>Write formula   a = </a:t>
            </a:r>
            <a:r>
              <a:rPr lang="en-US" sz="2000" b="1" u="sng" dirty="0" smtClean="0"/>
              <a:t>y₂ - y₁</a:t>
            </a:r>
            <a:endParaRPr lang="en-US" sz="2000" b="1" dirty="0" smtClean="0"/>
          </a:p>
          <a:p>
            <a:r>
              <a:rPr lang="en-US" sz="2000" b="1" dirty="0" smtClean="0"/>
              <a:t>                                            x₂ - x₁</a:t>
            </a:r>
          </a:p>
          <a:p>
            <a:endParaRPr lang="en-US" sz="2000" b="1" dirty="0"/>
          </a:p>
          <a:p>
            <a:r>
              <a:rPr lang="en-US" sz="2000" b="1" dirty="0" smtClean="0"/>
              <a:t>b) Label the 2 points (-2, 4)      (x₁, y₁)            and  (8, - 6)      (x₂, y₂)    </a:t>
            </a:r>
          </a:p>
          <a:p>
            <a:endParaRPr lang="en-US" sz="2000" b="1" dirty="0"/>
          </a:p>
          <a:p>
            <a:r>
              <a:rPr lang="en-US" sz="2000" b="1" dirty="0" smtClean="0"/>
              <a:t>c) Substitute the coordinates into the formula: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a = </a:t>
            </a:r>
            <a:r>
              <a:rPr lang="en-US" sz="2000" b="1" u="sng" dirty="0" smtClean="0"/>
              <a:t>- 6 – (4)</a:t>
            </a:r>
            <a:r>
              <a:rPr lang="en-US" sz="2000" b="1" dirty="0" smtClean="0"/>
              <a:t> = </a:t>
            </a:r>
            <a:r>
              <a:rPr lang="en-US" sz="2000" b="1" u="sng" dirty="0" smtClean="0"/>
              <a:t>-10</a:t>
            </a:r>
            <a:r>
              <a:rPr lang="en-US" sz="2000" b="1" dirty="0" smtClean="0"/>
              <a:t> = -1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8 – (-2)    10        </a:t>
            </a:r>
          </a:p>
          <a:p>
            <a:endParaRPr lang="en-US" sz="2000" b="1" dirty="0"/>
          </a:p>
          <a:p>
            <a:r>
              <a:rPr lang="en-US" sz="2000" b="1" dirty="0" smtClean="0"/>
              <a:t>Getting the rate of change by counting squares in the graph: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               </a:t>
            </a:r>
            <a:endParaRPr lang="en-US" sz="2000" b="1" dirty="0"/>
          </a:p>
        </p:txBody>
      </p:sp>
      <p:sp>
        <p:nvSpPr>
          <p:cNvPr id="3" name="Right Arrow 2"/>
          <p:cNvSpPr/>
          <p:nvPr/>
        </p:nvSpPr>
        <p:spPr>
          <a:xfrm>
            <a:off x="3827417" y="2207623"/>
            <a:ext cx="261257" cy="10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6701246" y="2194560"/>
            <a:ext cx="235131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01" y="2481942"/>
            <a:ext cx="3967597" cy="396759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9241971" y="3479495"/>
            <a:ext cx="627018" cy="190717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Up Arrow 8"/>
          <p:cNvSpPr/>
          <p:nvPr/>
        </p:nvSpPr>
        <p:spPr>
          <a:xfrm>
            <a:off x="9301460" y="4297695"/>
            <a:ext cx="116860" cy="5486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9340296" y="4193206"/>
            <a:ext cx="274320" cy="2220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47166" y="4402185"/>
                <a:ext cx="940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7166" y="4402185"/>
                <a:ext cx="940525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805423" y="3936667"/>
                <a:ext cx="1383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423" y="3936667"/>
                <a:ext cx="13836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2777" y="4846335"/>
                <a:ext cx="61787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                          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7" y="4846335"/>
                <a:ext cx="6178732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3631474" y="5159829"/>
            <a:ext cx="365760" cy="13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45429" y="5172891"/>
            <a:ext cx="274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3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49570" y="232468"/>
                <a:ext cx="11113477" cy="794583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Area and perimeter formulas:</a:t>
                </a:r>
              </a:p>
              <a:p>
                <a:endParaRPr lang="en-US" sz="2400" b="1" dirty="0" smtClean="0"/>
              </a:p>
              <a:p>
                <a:r>
                  <a:rPr lang="en-US" sz="2400" b="1" dirty="0" smtClean="0"/>
                  <a:t>Square                             Rectangle                                              Trapezoid</a:t>
                </a:r>
                <a:endParaRPr lang="en-US" sz="2400" b="1" dirty="0"/>
              </a:p>
              <a:p>
                <a:endParaRPr lang="en-US" sz="2000" b="1" dirty="0" smtClean="0"/>
              </a:p>
              <a:p>
                <a:r>
                  <a:rPr lang="en-US" sz="2000" b="1" dirty="0" smtClean="0"/>
                  <a:t>                 P = 4s                                    P = 2L + 2W                                                 P = S₁ + S₂ + S₃ + S₄</a:t>
                </a:r>
                <a:endParaRPr lang="en-US" sz="2000" b="1" dirty="0"/>
              </a:p>
              <a:p>
                <a:endParaRPr lang="en-US" sz="2000" b="1" dirty="0" smtClean="0"/>
              </a:p>
              <a:p>
                <a:r>
                  <a:rPr lang="en-US" sz="2400" b="1" dirty="0" smtClean="0"/>
                  <a:t>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/>
                  <a:t>                      A = L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</m:oMath>
                </a14:m>
                <a:r>
                  <a:rPr lang="en-US" sz="2400" b="1" dirty="0" smtClean="0"/>
                  <a:t>                                          A = </a:t>
                </a:r>
                <a:r>
                  <a:rPr lang="en-US" sz="2400" b="1" u="sng" dirty="0" smtClean="0"/>
                  <a:t>(B + b)h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                                                         </a:t>
                </a:r>
                <a:r>
                  <a:rPr lang="en-US" sz="2400" b="1" dirty="0" smtClean="0"/>
                  <a:t>2</a:t>
                </a:r>
              </a:p>
              <a:p>
                <a:endParaRPr lang="en-US" sz="2400" b="1" dirty="0" smtClean="0"/>
              </a:p>
              <a:p>
                <a:endParaRPr lang="en-US" sz="2400" b="1" dirty="0"/>
              </a:p>
              <a:p>
                <a:r>
                  <a:rPr lang="en-US" sz="2400" b="1" dirty="0" smtClean="0"/>
                  <a:t> Triangle                        Circle</a:t>
                </a:r>
                <a:endParaRPr lang="en-US" sz="2400" b="1" dirty="0"/>
              </a:p>
              <a:p>
                <a:r>
                  <a:rPr lang="en-US" sz="2400" b="1" dirty="0" smtClean="0"/>
                  <a:t>                          </a:t>
                </a:r>
                <a:endParaRPr lang="en-US" sz="2400" b="1" dirty="0"/>
              </a:p>
              <a:p>
                <a:r>
                  <a:rPr lang="en-US" sz="2000" b="1" dirty="0" smtClean="0"/>
                  <a:t>              P = </a:t>
                </a:r>
                <a:r>
                  <a:rPr lang="en-US" sz="2000" b="1" dirty="0"/>
                  <a:t>S₁ + S₂ + S₃ </a:t>
                </a:r>
                <a:r>
                  <a:rPr lang="en-US" sz="2000" b="1" dirty="0" smtClean="0"/>
                  <a:t>                         C = 2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𝛑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endParaRPr lang="en-US" sz="2000" b="1" dirty="0" smtClean="0"/>
              </a:p>
              <a:p>
                <a:endParaRPr lang="en-US" sz="2000" b="1" dirty="0"/>
              </a:p>
              <a:p>
                <a:endParaRPr lang="en-US" sz="2000" b="1" dirty="0" smtClean="0"/>
              </a:p>
              <a:p>
                <a:endParaRPr lang="en-US" sz="2000" b="1" dirty="0"/>
              </a:p>
              <a:p>
                <a:r>
                  <a:rPr lang="en-US" sz="2400" b="1" dirty="0" smtClean="0"/>
                  <a:t>A = </a:t>
                </a:r>
                <a:r>
                  <a:rPr lang="en-US" sz="2400" b="1" u="sng" dirty="0" smtClean="0"/>
                  <a:t>b</a:t>
                </a:r>
                <a14:m>
                  <m:oMath xmlns:m="http://schemas.openxmlformats.org/officeDocument/2006/math">
                    <m:r>
                      <a:rPr lang="en-US" sz="2400" b="1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2400" dirty="0" smtClean="0"/>
                  <a:t>                       </a:t>
                </a:r>
                <a:r>
                  <a:rPr lang="en-US" sz="2400" b="1" dirty="0" smtClean="0"/>
                  <a:t>   A = </a:t>
                </a:r>
                <a:r>
                  <a:rPr lang="en-U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𝛑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 smtClean="0"/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         2</a:t>
                </a:r>
              </a:p>
              <a:p>
                <a:endParaRPr lang="en-US" sz="2000" b="1" dirty="0"/>
              </a:p>
              <a:p>
                <a:endParaRPr lang="en-US" sz="2000" b="1" dirty="0" smtClean="0"/>
              </a:p>
              <a:p>
                <a:endParaRPr lang="en-US" sz="2000" b="1" dirty="0"/>
              </a:p>
              <a:p>
                <a:endParaRPr lang="en-US" sz="2000" b="1" dirty="0" smtClean="0"/>
              </a:p>
              <a:p>
                <a:r>
                  <a:rPr lang="en-US" sz="2000" b="1" dirty="0"/>
                  <a:t>x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70" y="232468"/>
                <a:ext cx="11113477" cy="7945830"/>
              </a:xfrm>
              <a:prstGeom prst="rect">
                <a:avLst/>
              </a:prstGeom>
              <a:blipFill rotWithShape="0">
                <a:blip r:embed="rId2"/>
                <a:stretch>
                  <a:fillRect l="-878" t="-61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055078" y="1371600"/>
            <a:ext cx="72096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>
            <a:off x="1055078" y="1714500"/>
            <a:ext cx="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47646" y="1371600"/>
            <a:ext cx="128367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34908" y="1354015"/>
            <a:ext cx="1811215" cy="633047"/>
          </a:xfrm>
          <a:custGeom>
            <a:avLst/>
            <a:gdLst>
              <a:gd name="connsiteX0" fmla="*/ 0 w 1811215"/>
              <a:gd name="connsiteY0" fmla="*/ 17585 h 633047"/>
              <a:gd name="connsiteX1" fmla="*/ 1811215 w 1811215"/>
              <a:gd name="connsiteY1" fmla="*/ 0 h 633047"/>
              <a:gd name="connsiteX2" fmla="*/ 1547446 w 1811215"/>
              <a:gd name="connsiteY2" fmla="*/ 615462 h 633047"/>
              <a:gd name="connsiteX3" fmla="*/ 615461 w 1811215"/>
              <a:gd name="connsiteY3" fmla="*/ 633047 h 633047"/>
              <a:gd name="connsiteX4" fmla="*/ 87923 w 1811215"/>
              <a:gd name="connsiteY4" fmla="*/ 17585 h 633047"/>
              <a:gd name="connsiteX5" fmla="*/ 0 w 1811215"/>
              <a:gd name="connsiteY5" fmla="*/ 17585 h 63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215" h="633047">
                <a:moveTo>
                  <a:pt x="0" y="17585"/>
                </a:moveTo>
                <a:lnTo>
                  <a:pt x="1811215" y="0"/>
                </a:lnTo>
                <a:lnTo>
                  <a:pt x="1547446" y="615462"/>
                </a:lnTo>
                <a:lnTo>
                  <a:pt x="615461" y="633047"/>
                </a:lnTo>
                <a:lnTo>
                  <a:pt x="87923" y="17585"/>
                </a:lnTo>
                <a:lnTo>
                  <a:pt x="0" y="1758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06308" y="1226015"/>
            <a:ext cx="369277" cy="5627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332785" y="1371600"/>
            <a:ext cx="0" cy="6154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949570" y="4191318"/>
            <a:ext cx="1148316" cy="11483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87479" y="4380614"/>
            <a:ext cx="1127052" cy="959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0"/>
            <a:endCxn id="14" idx="3"/>
          </p:cNvCxnSpPr>
          <p:nvPr/>
        </p:nvCxnSpPr>
        <p:spPr>
          <a:xfrm>
            <a:off x="1523728" y="4191318"/>
            <a:ext cx="0" cy="11483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82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6028" y="871869"/>
            <a:ext cx="3572539" cy="150982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5302" y="212651"/>
                <a:ext cx="8782493" cy="6278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</a:t>
                </a:r>
                <a:r>
                  <a:rPr lang="en-US" sz="2400" dirty="0" smtClean="0"/>
                  <a:t>L = x + 2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                  W = 2x – 2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A = (x + 2) (2x – 2)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−4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    = </a:t>
                </a:r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−4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P = 2L + 2W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= 2(x + 2) + 2(2x – 2)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= 2x + 4 + 4x – 4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= 6x </a:t>
                </a:r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02" y="212651"/>
                <a:ext cx="8782493" cy="6278642"/>
              </a:xfrm>
              <a:prstGeom prst="rect">
                <a:avLst/>
              </a:prstGeom>
              <a:blipFill rotWithShape="0">
                <a:blip r:embed="rId2"/>
                <a:stretch>
                  <a:fillRect l="-1111" b="-1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805377" y="2381692"/>
                <a:ext cx="5975497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If the perimeter is 18, then you can solve for x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      6x = 18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6(3) = 18</a:t>
                </a:r>
              </a:p>
              <a:p>
                <a:r>
                  <a:rPr lang="en-US" sz="2400" dirty="0" smtClean="0"/>
                  <a:t>         x = 3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Find the area: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A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−4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(3)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(3)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−4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= 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9+6 −4</m:t>
                    </m:r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2400" dirty="0" smtClean="0"/>
                  <a:t>     = 18 + 6 – 4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= 20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377" y="2381692"/>
                <a:ext cx="5975497" cy="5632311"/>
              </a:xfrm>
              <a:prstGeom prst="rect">
                <a:avLst/>
              </a:prstGeom>
              <a:blipFill rotWithShape="0">
                <a:blip r:embed="rId3"/>
                <a:stretch>
                  <a:fillRect l="-1529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51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448</Words>
  <Application>Microsoft Office PowerPoint</Application>
  <PresentationFormat>Widescreen</PresentationFormat>
  <Paragraphs>148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35-student</dc:creator>
  <cp:lastModifiedBy>35-student</cp:lastModifiedBy>
  <cp:revision>17</cp:revision>
  <dcterms:created xsi:type="dcterms:W3CDTF">2016-12-01T13:28:23Z</dcterms:created>
  <dcterms:modified xsi:type="dcterms:W3CDTF">2016-12-20T17:22:53Z</dcterms:modified>
</cp:coreProperties>
</file>