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997700" cy="92837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2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CA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361263C-DDD9-4DBC-8A94-A2B50C416F5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1AAEE-CBC1-4A09-986E-E3169E940723}" type="slidenum">
              <a:rPr lang="en-CA"/>
              <a:pPr/>
              <a:t>1</a:t>
            </a:fld>
            <a:endParaRPr lang="en-CA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85728"/>
            <a:ext cx="7772400" cy="1470025"/>
          </a:xfrm>
        </p:spPr>
        <p:txBody>
          <a:bodyPr/>
          <a:lstStyle/>
          <a:p>
            <a:r>
              <a:rPr lang="en-US" sz="6000" dirty="0" smtClean="0">
                <a:latin typeface="Comic Sans MS" pitchFamily="66" charset="0"/>
              </a:rPr>
              <a:t>Inequalities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2357430"/>
            <a:ext cx="7572428" cy="2428892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When comparing the numbers 7 and 4</a:t>
            </a:r>
          </a:p>
          <a:p>
            <a:r>
              <a:rPr lang="en-US" dirty="0" smtClean="0">
                <a:latin typeface="Comic Sans MS" pitchFamily="66" charset="0"/>
              </a:rPr>
              <a:t>You might say  “7 is greater than 4”</a:t>
            </a:r>
          </a:p>
          <a:p>
            <a:r>
              <a:rPr lang="en-US" dirty="0" smtClean="0">
                <a:latin typeface="Comic Sans MS" pitchFamily="66" charset="0"/>
              </a:rPr>
              <a:t>                   or</a:t>
            </a:r>
          </a:p>
          <a:p>
            <a:r>
              <a:rPr lang="en-US" dirty="0" smtClean="0">
                <a:latin typeface="Comic Sans MS" pitchFamily="66" charset="0"/>
              </a:rPr>
              <a:t>                   “4 is less than 7”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072074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atin typeface="Comic Sans MS" pitchFamily="66" charset="0"/>
              </a:rPr>
              <a:t>When two expressions are </a:t>
            </a:r>
            <a:r>
              <a:rPr lang="en-CA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NOT EQUAL </a:t>
            </a:r>
            <a:r>
              <a:rPr lang="en-CA" sz="3200" dirty="0" smtClean="0">
                <a:latin typeface="Comic Sans MS" pitchFamily="66" charset="0"/>
              </a:rPr>
              <a:t>you can write an </a:t>
            </a:r>
            <a:r>
              <a:rPr lang="en-CA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INEQUALITY</a:t>
            </a:r>
            <a:endParaRPr lang="en-CA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lbertus Medium" pitchFamily="34" charset="0"/>
              </a:rPr>
              <a:t>INEQUALITY SYMBOLS</a:t>
            </a:r>
            <a:endParaRPr lang="en-CA" dirty="0"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CA" b="1" u="sng" dirty="0" smtClean="0"/>
              <a:t>SYMBOL</a:t>
            </a:r>
            <a:r>
              <a:rPr lang="en-CA" b="1" dirty="0" smtClean="0"/>
              <a:t>		</a:t>
            </a:r>
            <a:r>
              <a:rPr lang="en-CA" b="1" u="sng" dirty="0" smtClean="0"/>
              <a:t>MEANING</a:t>
            </a:r>
            <a:r>
              <a:rPr lang="en-CA" b="1" dirty="0" smtClean="0"/>
              <a:t>	</a:t>
            </a:r>
            <a:r>
              <a:rPr lang="en-CA" b="1" u="sng" dirty="0" smtClean="0"/>
              <a:t>EXAMPLE</a:t>
            </a:r>
          </a:p>
          <a:p>
            <a:pPr>
              <a:buNone/>
            </a:pPr>
            <a:r>
              <a:rPr lang="en-CA" b="1" dirty="0" smtClean="0"/>
              <a:t>       &lt;                </a:t>
            </a:r>
            <a:r>
              <a:rPr lang="en-CA" sz="1800" b="1" dirty="0" smtClean="0"/>
              <a:t>___IS LESS THAN __                        </a:t>
            </a:r>
            <a:r>
              <a:rPr lang="en-CA" sz="2000" b="1" dirty="0" smtClean="0"/>
              <a:t>4  </a:t>
            </a:r>
            <a:r>
              <a:rPr lang="en-CA" b="1" dirty="0" smtClean="0"/>
              <a:t>&lt;</a:t>
            </a:r>
            <a:r>
              <a:rPr lang="en-CA" sz="2000" b="1" dirty="0" smtClean="0"/>
              <a:t>   7</a:t>
            </a:r>
          </a:p>
          <a:p>
            <a:pPr>
              <a:buNone/>
            </a:pPr>
            <a:r>
              <a:rPr lang="en-CA" sz="2000" b="1" dirty="0" smtClean="0"/>
              <a:t>                          </a:t>
            </a:r>
          </a:p>
          <a:p>
            <a:pPr>
              <a:buNone/>
            </a:pPr>
            <a:r>
              <a:rPr lang="en-CA" sz="2000" b="1" dirty="0" smtClean="0"/>
              <a:t>             </a:t>
            </a:r>
            <a:r>
              <a:rPr lang="en-CA" b="1" dirty="0" smtClean="0"/>
              <a:t>&gt;</a:t>
            </a:r>
            <a:r>
              <a:rPr lang="en-CA" sz="2000" b="1" dirty="0" smtClean="0"/>
              <a:t>                     </a:t>
            </a:r>
            <a:r>
              <a:rPr lang="en-CA" sz="1800" b="1" dirty="0" smtClean="0"/>
              <a:t>__ IS GREATER THAN __                     </a:t>
            </a:r>
            <a:r>
              <a:rPr lang="en-CA" sz="2000" b="1" dirty="0" smtClean="0"/>
              <a:t>7 </a:t>
            </a:r>
            <a:r>
              <a:rPr lang="en-CA" b="1" dirty="0" smtClean="0"/>
              <a:t>&gt;</a:t>
            </a:r>
            <a:r>
              <a:rPr lang="en-CA" sz="2000" b="1" dirty="0" smtClean="0"/>
              <a:t>  4</a:t>
            </a:r>
          </a:p>
          <a:p>
            <a:pPr>
              <a:buNone/>
            </a:pPr>
            <a:endParaRPr lang="en-CA" sz="2000" b="1" dirty="0"/>
          </a:p>
          <a:p>
            <a:pPr>
              <a:buNone/>
            </a:pPr>
            <a:r>
              <a:rPr lang="en-CA" sz="2000" b="1" dirty="0" smtClean="0"/>
              <a:t>           </a:t>
            </a:r>
            <a:r>
              <a:rPr lang="en-CA" b="1" dirty="0" smtClean="0"/>
              <a:t>≤          </a:t>
            </a:r>
            <a:r>
              <a:rPr lang="en-CA" sz="1800" b="1" dirty="0" smtClean="0"/>
              <a:t>__ IS LESS THAN OR EQUAL TO __           X ≤ </a:t>
            </a:r>
            <a:r>
              <a:rPr lang="en-CA" sz="2000" b="1" dirty="0" smtClean="0"/>
              <a:t>5</a:t>
            </a:r>
          </a:p>
          <a:p>
            <a:pPr>
              <a:buNone/>
            </a:pPr>
            <a:r>
              <a:rPr lang="en-CA" sz="2000" b="1" dirty="0"/>
              <a:t> </a:t>
            </a:r>
            <a:r>
              <a:rPr lang="en-CA" sz="2000" b="1" dirty="0" smtClean="0"/>
              <a:t>                                                                                             { 5,4,3,2,1…}</a:t>
            </a:r>
          </a:p>
          <a:p>
            <a:pPr>
              <a:buNone/>
            </a:pPr>
            <a:endParaRPr lang="en-CA" sz="2000" b="1" dirty="0"/>
          </a:p>
          <a:p>
            <a:pPr>
              <a:buNone/>
            </a:pPr>
            <a:r>
              <a:rPr lang="en-CA" sz="2000" b="1" dirty="0" smtClean="0"/>
              <a:t>          </a:t>
            </a:r>
            <a:r>
              <a:rPr lang="en-CA" b="1" dirty="0" smtClean="0"/>
              <a:t> ≥       </a:t>
            </a:r>
            <a:r>
              <a:rPr lang="en-CA" sz="1800" b="1" dirty="0" smtClean="0"/>
              <a:t>__ IS GREATER THAN OR EQUAL TO __         X </a:t>
            </a:r>
            <a:r>
              <a:rPr lang="en-CA" sz="2800" b="1" dirty="0" smtClean="0"/>
              <a:t>≥  </a:t>
            </a:r>
            <a:r>
              <a:rPr lang="en-CA" sz="2000" b="1" dirty="0" smtClean="0"/>
              <a:t>7</a:t>
            </a:r>
          </a:p>
          <a:p>
            <a:pPr>
              <a:buNone/>
            </a:pPr>
            <a:r>
              <a:rPr lang="en-CA" sz="2000" b="1" dirty="0"/>
              <a:t> </a:t>
            </a:r>
            <a:r>
              <a:rPr lang="en-CA" sz="2000" b="1" dirty="0" smtClean="0"/>
              <a:t>                                                                                              { 7,8,9,10,11…}</a:t>
            </a:r>
            <a:endParaRPr lang="en-CA" sz="20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4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Solving Inequalities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You solve an inequality much like you do a regular equation.  </a:t>
            </a:r>
          </a:p>
          <a:p>
            <a:pPr algn="ctr">
              <a:buNone/>
            </a:pPr>
            <a:r>
              <a:rPr lang="en-CA" dirty="0" smtClean="0">
                <a:latin typeface="Comic Sans MS" pitchFamily="66" charset="0"/>
              </a:rPr>
              <a:t>2x + 4 </a:t>
            </a:r>
            <a:r>
              <a:rPr lang="en-CA" b="1" dirty="0" smtClean="0">
                <a:latin typeface="Comic Sans MS" pitchFamily="66" charset="0"/>
              </a:rPr>
              <a:t>&lt; </a:t>
            </a:r>
            <a:r>
              <a:rPr lang="en-CA" dirty="0" smtClean="0">
                <a:latin typeface="Comic Sans MS" pitchFamily="66" charset="0"/>
              </a:rPr>
              <a:t>10</a:t>
            </a:r>
          </a:p>
          <a:p>
            <a:pPr algn="ctr">
              <a:buNone/>
            </a:pPr>
            <a:r>
              <a:rPr lang="en-CA" dirty="0" smtClean="0">
                <a:latin typeface="Comic Sans MS" pitchFamily="66" charset="0"/>
              </a:rPr>
              <a:t>2x + 4 </a:t>
            </a:r>
            <a:r>
              <a:rPr lang="en-CA" sz="3600" b="1" dirty="0" smtClean="0">
                <a:solidFill>
                  <a:srgbClr val="FF0000"/>
                </a:solidFill>
                <a:latin typeface="Comic Sans MS" pitchFamily="66" charset="0"/>
              </a:rPr>
              <a:t>-4</a:t>
            </a:r>
            <a:r>
              <a:rPr lang="en-CA" b="1" dirty="0" smtClean="0">
                <a:latin typeface="Comic Sans MS" pitchFamily="66" charset="0"/>
              </a:rPr>
              <a:t> &lt; </a:t>
            </a:r>
            <a:r>
              <a:rPr lang="en-CA" dirty="0" smtClean="0">
                <a:latin typeface="Comic Sans MS" pitchFamily="66" charset="0"/>
              </a:rPr>
              <a:t>10 </a:t>
            </a:r>
            <a:r>
              <a:rPr lang="en-CA" sz="3600" b="1" dirty="0" smtClean="0">
                <a:solidFill>
                  <a:srgbClr val="FF0000"/>
                </a:solidFill>
                <a:latin typeface="Comic Sans MS" pitchFamily="66" charset="0"/>
              </a:rPr>
              <a:t>-4</a:t>
            </a:r>
            <a:r>
              <a:rPr lang="en-CA" b="1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en-CA" b="1" dirty="0" smtClean="0">
                <a:latin typeface="Comic Sans MS" pitchFamily="66" charset="0"/>
              </a:rPr>
              <a:t>2x &lt; 6</a:t>
            </a:r>
          </a:p>
          <a:p>
            <a:pPr algn="ctr">
              <a:buNone/>
            </a:pPr>
            <a:r>
              <a:rPr lang="en-CA" b="1" dirty="0" smtClean="0">
                <a:latin typeface="Comic Sans MS" pitchFamily="66" charset="0"/>
              </a:rPr>
              <a:t>x&lt; 3</a:t>
            </a:r>
          </a:p>
          <a:p>
            <a:pPr algn="ctr">
              <a:buNone/>
            </a:pPr>
            <a:r>
              <a:rPr lang="en-CA" b="1" dirty="0" smtClean="0">
                <a:latin typeface="Comic Sans MS" pitchFamily="66" charset="0"/>
              </a:rPr>
              <a:t>Solution set</a:t>
            </a:r>
          </a:p>
          <a:p>
            <a:pPr algn="ctr">
              <a:buNone/>
            </a:pPr>
            <a:r>
              <a:rPr lang="en-CA" b="1" dirty="0" smtClean="0">
                <a:latin typeface="Comic Sans MS" pitchFamily="66" charset="0"/>
              </a:rPr>
              <a:t>{… 0,1,2}</a:t>
            </a: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CA" dirty="0" smtClean="0"/>
              <a:t> IMPORTANT …REMEMBER…..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86808" cy="5572164"/>
          </a:xfrm>
        </p:spPr>
        <p:txBody>
          <a:bodyPr/>
          <a:lstStyle/>
          <a:p>
            <a:r>
              <a:rPr lang="en-CA" sz="2800" dirty="0" smtClean="0">
                <a:latin typeface="Comic Sans MS" pitchFamily="66" charset="0"/>
              </a:rPr>
              <a:t>When solving certain inequalities, you must remember one important thing…if you are dividing by a 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NEGATIVE COEFFICIENT</a:t>
            </a:r>
            <a:r>
              <a:rPr lang="en-CA" sz="2800" dirty="0" smtClean="0">
                <a:latin typeface="Comic Sans MS" pitchFamily="66" charset="0"/>
              </a:rPr>
              <a:t> then you must 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</a:rPr>
              <a:t>FLIP </a:t>
            </a:r>
            <a:r>
              <a:rPr lang="en-CA" sz="2800" b="1" smtClean="0">
                <a:solidFill>
                  <a:srgbClr val="FF0000"/>
                </a:solidFill>
                <a:latin typeface="Comic Sans MS" pitchFamily="66" charset="0"/>
              </a:rPr>
              <a:t>THE inequality SIGN 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</a:rPr>
              <a:t>TO ITS  OPPOSITE DIRECTION at the END</a:t>
            </a:r>
          </a:p>
          <a:p>
            <a:pPr algn="ctr">
              <a:buNone/>
            </a:pP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en-CA" sz="2800" dirty="0" smtClean="0">
                <a:latin typeface="Comic Sans MS" pitchFamily="66" charset="0"/>
              </a:rPr>
              <a:t>-2X + 5 ≤ 11</a:t>
            </a:r>
          </a:p>
          <a:p>
            <a:pPr algn="ctr">
              <a:buNone/>
            </a:pP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en-CA" sz="2800" dirty="0" smtClean="0">
                <a:latin typeface="Comic Sans MS" pitchFamily="66" charset="0"/>
              </a:rPr>
              <a:t>-2X + 5 -5 ≤ 11-5</a:t>
            </a:r>
          </a:p>
          <a:p>
            <a:pPr algn="ctr">
              <a:buNone/>
            </a:pPr>
            <a:r>
              <a:rPr lang="en-CA" sz="2800" dirty="0" smtClean="0">
                <a:latin typeface="Comic Sans MS" pitchFamily="66" charset="0"/>
              </a:rPr>
              <a:t>	</a:t>
            </a:r>
            <a:r>
              <a:rPr lang="en-CA" sz="2800" u="sng" dirty="0" smtClean="0">
                <a:latin typeface="Comic Sans MS" pitchFamily="66" charset="0"/>
              </a:rPr>
              <a:t>-2X </a:t>
            </a:r>
            <a:r>
              <a:rPr lang="en-CA" sz="2800" dirty="0" smtClean="0">
                <a:latin typeface="Comic Sans MS" pitchFamily="66" charset="0"/>
              </a:rPr>
              <a:t>≤  </a:t>
            </a:r>
            <a:r>
              <a:rPr lang="en-CA" sz="2800" u="sng" dirty="0" smtClean="0">
                <a:latin typeface="Comic Sans MS" pitchFamily="66" charset="0"/>
              </a:rPr>
              <a:t>6</a:t>
            </a:r>
          </a:p>
          <a:p>
            <a:pPr algn="ctr">
              <a:buNone/>
            </a:pP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-2  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CA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CA" sz="2800" b="1" dirty="0" smtClean="0">
                <a:latin typeface="Comic Sans MS" pitchFamily="66" charset="0"/>
              </a:rPr>
              <a:t>        X 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</a:rPr>
              <a:t>≥</a:t>
            </a:r>
            <a:r>
              <a:rPr lang="en-CA" sz="2800" b="1" dirty="0" smtClean="0">
                <a:latin typeface="Comic Sans MS" pitchFamily="66" charset="0"/>
              </a:rPr>
              <a:t> -3   </a:t>
            </a:r>
          </a:p>
          <a:p>
            <a:pPr algn="ctr">
              <a:buNone/>
            </a:pPr>
            <a:r>
              <a:rPr lang="en-CA" sz="2800" b="1" dirty="0" smtClean="0">
                <a:latin typeface="Comic Sans MS" pitchFamily="66" charset="0"/>
              </a:rPr>
              <a:t>SOLUTION SET {-3,-2,-1….}</a:t>
            </a:r>
            <a:endParaRPr lang="en-CA" sz="28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074" y="471488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Flip the sign !!!</a:t>
            </a:r>
            <a:endParaRPr lang="en-CA" dirty="0"/>
          </a:p>
        </p:txBody>
      </p:sp>
      <p:cxnSp>
        <p:nvCxnSpPr>
          <p:cNvPr id="6" name="Curved Connector 5"/>
          <p:cNvCxnSpPr/>
          <p:nvPr/>
        </p:nvCxnSpPr>
        <p:spPr>
          <a:xfrm rot="10800000" flipV="1">
            <a:off x="5214942" y="5000636"/>
            <a:ext cx="928694" cy="428628"/>
          </a:xfrm>
          <a:prstGeom prst="curvedConnector3">
            <a:avLst>
              <a:gd name="adj1" fmla="val 50000"/>
            </a:avLst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nowflak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185</TotalTime>
  <Words>139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Snowflakes design template</vt:lpstr>
      <vt:lpstr>Equation</vt:lpstr>
      <vt:lpstr>Inequalities</vt:lpstr>
      <vt:lpstr>INEQUALITY SYMBOLS</vt:lpstr>
      <vt:lpstr>Solving Inequalities</vt:lpstr>
      <vt:lpstr> IMPORTANT …REMEMBER…..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Daphne</dc:creator>
  <cp:lastModifiedBy>Daphne</cp:lastModifiedBy>
  <cp:revision>35</cp:revision>
  <dcterms:created xsi:type="dcterms:W3CDTF">2009-12-01T01:17:48Z</dcterms:created>
  <dcterms:modified xsi:type="dcterms:W3CDTF">2011-03-30T16:21:40Z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TC100775751033</vt:lpwstr>
  </property>
</Properties>
</file>