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98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69E043-668B-4E09-8095-BF63C19C6818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871617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92C2AD-A69A-4585-A0F9-6E02DCABAA70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283742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0BFAE1-5AC2-4E14-999C-DE8A921B2270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8374121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7AA5E4-1872-4217-A5A8-8209C7F8C67A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05953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C67912-6895-4DEB-A00C-55D4432EE8CC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494997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3BAF00-A63C-4868-9B9C-D011EE5A8488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154046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025AE9-B612-4EB3-A634-36DE03E1B093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911181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B0459E-9392-44D1-B3D9-9DF5046E9260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957366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111752-6F5A-449E-8227-5F1336680160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491015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27DAFC-187C-443D-9F69-FB158D5B7109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670920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F10A22-DF98-4B4E-8D05-8F557C759D5D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005617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smtClean="0"/>
              <a:t>Click to edit Master text styles</a:t>
            </a:r>
          </a:p>
          <a:p>
            <a:pPr lvl="1"/>
            <a:r>
              <a:rPr lang="en-CA" altLang="en-US" smtClean="0"/>
              <a:t>Second level</a:t>
            </a:r>
          </a:p>
          <a:p>
            <a:pPr lvl="2"/>
            <a:r>
              <a:rPr lang="en-CA" altLang="en-US" smtClean="0"/>
              <a:t>Third level</a:t>
            </a:r>
          </a:p>
          <a:p>
            <a:pPr lvl="3"/>
            <a:r>
              <a:rPr lang="en-CA" altLang="en-US" smtClean="0"/>
              <a:t>Fourth level</a:t>
            </a:r>
          </a:p>
          <a:p>
            <a:pPr lvl="4"/>
            <a:r>
              <a:rPr lang="en-CA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CA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CA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6CDDDF6-7788-46C9-875B-2A27A883E4C7}" type="slidenum">
              <a:rPr lang="en-CA" altLang="en-US"/>
              <a:pPr/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490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/>
              <a:t>Page 102, #1</a:t>
            </a:r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en-US" altLang="en-US"/>
              <a:t>Y = -2x + 5 </a:t>
            </a:r>
          </a:p>
          <a:p>
            <a:pPr>
              <a:spcBef>
                <a:spcPct val="50000"/>
              </a:spcBef>
              <a:buFontTx/>
              <a:buAutoNum type="alphaLcParenR"/>
            </a:pPr>
            <a:endParaRPr lang="en-US" altLang="en-US"/>
          </a:p>
          <a:p>
            <a:pPr>
              <a:spcBef>
                <a:spcPct val="50000"/>
              </a:spcBef>
              <a:buFontTx/>
              <a:buAutoNum type="alphaLcParenR"/>
            </a:pPr>
            <a:endParaRPr lang="en-US" altLang="en-US"/>
          </a:p>
          <a:p>
            <a:pPr>
              <a:spcBef>
                <a:spcPct val="50000"/>
              </a:spcBef>
              <a:buFontTx/>
              <a:buAutoNum type="alphaLcParenR"/>
            </a:pPr>
            <a:endParaRPr lang="en-US" altLang="en-US"/>
          </a:p>
          <a:p>
            <a:pPr>
              <a:spcBef>
                <a:spcPct val="50000"/>
              </a:spcBef>
              <a:buFontTx/>
              <a:buAutoNum type="alphaLcParenR"/>
            </a:pPr>
            <a:endParaRPr lang="en-US" altLang="en-US"/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en-US" altLang="en-US"/>
              <a:t>Y = -2 + x</a:t>
            </a:r>
            <a:r>
              <a:rPr lang="en-US" altLang="en-US" baseline="30000"/>
              <a:t>2</a:t>
            </a:r>
            <a:endParaRPr lang="en-US" altLang="en-US"/>
          </a:p>
          <a:p>
            <a:pPr>
              <a:spcBef>
                <a:spcPct val="50000"/>
              </a:spcBef>
              <a:buFontTx/>
              <a:buAutoNum type="alphaLcParenR"/>
            </a:pPr>
            <a:endParaRPr lang="en-US" altLang="en-US"/>
          </a:p>
          <a:p>
            <a:pPr>
              <a:spcBef>
                <a:spcPct val="50000"/>
              </a:spcBef>
              <a:buFontTx/>
              <a:buAutoNum type="alphaLcParenR"/>
            </a:pPr>
            <a:endParaRPr lang="en-US" altLang="en-US"/>
          </a:p>
          <a:p>
            <a:pPr>
              <a:spcBef>
                <a:spcPct val="50000"/>
              </a:spcBef>
              <a:buFontTx/>
              <a:buAutoNum type="alphaLcParenR"/>
            </a:pPr>
            <a:endParaRPr lang="en-US" altLang="en-US"/>
          </a:p>
          <a:p>
            <a:pPr>
              <a:spcBef>
                <a:spcPct val="50000"/>
              </a:spcBef>
              <a:buFontTx/>
              <a:buAutoNum type="alphaLcParenR"/>
            </a:pPr>
            <a:endParaRPr lang="en-US" altLang="en-US"/>
          </a:p>
          <a:p>
            <a:pPr>
              <a:spcBef>
                <a:spcPct val="50000"/>
              </a:spcBef>
              <a:buFontTx/>
              <a:buAutoNum type="alphaLcParenR"/>
            </a:pPr>
            <a:r>
              <a:rPr lang="en-US" altLang="en-US"/>
              <a:t>Y = 50/x</a:t>
            </a:r>
            <a:endParaRPr lang="en-CA" altLang="en-US"/>
          </a:p>
        </p:txBody>
      </p:sp>
      <p:graphicFrame>
        <p:nvGraphicFramePr>
          <p:cNvPr id="2105" name="Group 57"/>
          <p:cNvGraphicFramePr>
            <a:graphicFrameLocks noGrp="1"/>
          </p:cNvGraphicFramePr>
          <p:nvPr/>
        </p:nvGraphicFramePr>
        <p:xfrm>
          <a:off x="2286000" y="685800"/>
          <a:ext cx="2057400" cy="1121664"/>
        </p:xfrm>
        <a:graphic>
          <a:graphicData uri="http://schemas.openxmlformats.org/drawingml/2006/table">
            <a:tbl>
              <a:tblPr/>
              <a:tblGrid>
                <a:gridCol w="304800"/>
                <a:gridCol w="381000"/>
                <a:gridCol w="304800"/>
                <a:gridCol w="304800"/>
                <a:gridCol w="381000"/>
                <a:gridCol w="381000"/>
              </a:tblGrid>
              <a:tr h="254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kumimoji="0" lang="en-CA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-1</a:t>
                      </a:r>
                      <a:endParaRPr kumimoji="0" lang="en-CA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CA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kumimoji="0" lang="en-CA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kumimoji="0" lang="en-CA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kumimoji="0" lang="en-CA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y</a:t>
                      </a:r>
                      <a:endParaRPr kumimoji="0" lang="en-CA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  <a:endParaRPr kumimoji="0" lang="en-CA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kumimoji="0" lang="en-CA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kumimoji="0" lang="en-CA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-1</a:t>
                      </a:r>
                      <a:endParaRPr kumimoji="0" lang="en-CA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-5</a:t>
                      </a:r>
                      <a:endParaRPr kumimoji="0" lang="en-CA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36" name="Group 88"/>
          <p:cNvGraphicFramePr>
            <a:graphicFrameLocks noGrp="1"/>
          </p:cNvGraphicFramePr>
          <p:nvPr/>
        </p:nvGraphicFramePr>
        <p:xfrm>
          <a:off x="2362200" y="2743200"/>
          <a:ext cx="2209800" cy="1121664"/>
        </p:xfrm>
        <a:graphic>
          <a:graphicData uri="http://schemas.openxmlformats.org/drawingml/2006/table">
            <a:tbl>
              <a:tblPr/>
              <a:tblGrid>
                <a:gridCol w="304800"/>
                <a:gridCol w="381000"/>
                <a:gridCol w="381000"/>
                <a:gridCol w="381000"/>
                <a:gridCol w="381000"/>
                <a:gridCol w="381000"/>
              </a:tblGrid>
              <a:tr h="254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kumimoji="0" lang="en-CA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-3</a:t>
                      </a:r>
                      <a:endParaRPr kumimoji="0" lang="en-CA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-1</a:t>
                      </a:r>
                      <a:endParaRPr kumimoji="0" lang="en-CA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en-CA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kumimoji="0" lang="en-CA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  <a:endParaRPr kumimoji="0" lang="en-CA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y</a:t>
                      </a:r>
                      <a:endParaRPr kumimoji="0" lang="en-CA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  <a:endParaRPr kumimoji="0" lang="en-CA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-1</a:t>
                      </a:r>
                      <a:endParaRPr kumimoji="0" lang="en-CA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-2</a:t>
                      </a:r>
                      <a:endParaRPr kumimoji="0" lang="en-CA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-1</a:t>
                      </a:r>
                      <a:endParaRPr kumimoji="0" lang="en-CA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  <a:endParaRPr kumimoji="0" lang="en-CA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173" name="Group 125"/>
          <p:cNvGraphicFramePr>
            <a:graphicFrameLocks noGrp="1"/>
          </p:cNvGraphicFramePr>
          <p:nvPr/>
        </p:nvGraphicFramePr>
        <p:xfrm>
          <a:off x="2057400" y="4724400"/>
          <a:ext cx="2514600" cy="1121664"/>
        </p:xfrm>
        <a:graphic>
          <a:graphicData uri="http://schemas.openxmlformats.org/drawingml/2006/table">
            <a:tbl>
              <a:tblPr/>
              <a:tblGrid>
                <a:gridCol w="304800"/>
                <a:gridCol w="381000"/>
                <a:gridCol w="533400"/>
                <a:gridCol w="381000"/>
                <a:gridCol w="533400"/>
                <a:gridCol w="381000"/>
              </a:tblGrid>
              <a:tr h="254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  <a:endParaRPr kumimoji="0" lang="en-CA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kumimoji="0" lang="en-CA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  <a:endParaRPr kumimoji="0" lang="en-CA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  <a:endParaRPr kumimoji="0" lang="en-CA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  <a:endParaRPr kumimoji="0" lang="en-CA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  <a:endParaRPr kumimoji="0" lang="en-CA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y</a:t>
                      </a:r>
                      <a:endParaRPr kumimoji="0" lang="en-CA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  <a:endParaRPr kumimoji="0" lang="en-CA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12.5</a:t>
                      </a:r>
                      <a:endParaRPr kumimoji="0" lang="en-CA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  <a:endParaRPr kumimoji="0" lang="en-CA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6.25</a:t>
                      </a:r>
                      <a:endParaRPr kumimoji="0" lang="en-CA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5</a:t>
                      </a:r>
                      <a:endParaRPr kumimoji="0" lang="en-CA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8208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2a) </a:t>
            </a:r>
            <a:r>
              <a:rPr lang="en-US" altLang="en-US">
                <a:solidFill>
                  <a:srgbClr val="FF0000"/>
                </a:solidFill>
              </a:rPr>
              <a:t>independent= area of living space</a:t>
            </a:r>
            <a:r>
              <a:rPr lang="en-US" altLang="en-US"/>
              <a:t> dependent= price of house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  b) </a:t>
            </a:r>
            <a:r>
              <a:rPr lang="en-US" altLang="en-US">
                <a:solidFill>
                  <a:srgbClr val="FF0000"/>
                </a:solidFill>
              </a:rPr>
              <a:t>independent= #floors in a building</a:t>
            </a:r>
            <a:r>
              <a:rPr lang="en-US" altLang="en-US"/>
              <a:t> dependent= #steps in a stairway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  c) </a:t>
            </a:r>
            <a:r>
              <a:rPr lang="en-US" altLang="en-US">
                <a:solidFill>
                  <a:srgbClr val="FF0000"/>
                </a:solidFill>
              </a:rPr>
              <a:t>independent= area of kitchen floor</a:t>
            </a:r>
            <a:r>
              <a:rPr lang="en-US" altLang="en-US"/>
              <a:t> dependent= #tiles needed to cover it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  d) </a:t>
            </a:r>
            <a:r>
              <a:rPr lang="en-US" altLang="en-US">
                <a:solidFill>
                  <a:srgbClr val="FF0000"/>
                </a:solidFill>
              </a:rPr>
              <a:t>independent= #people gathering</a:t>
            </a:r>
            <a:r>
              <a:rPr lang="en-US" altLang="en-US"/>
              <a:t> dependent= time of gathering leaves</a:t>
            </a:r>
          </a:p>
          <a:p>
            <a:pPr>
              <a:spcBef>
                <a:spcPct val="50000"/>
              </a:spcBef>
            </a:pPr>
            <a:endParaRPr lang="en-US" altLang="en-US"/>
          </a:p>
          <a:p>
            <a:pPr>
              <a:spcBef>
                <a:spcPct val="50000"/>
              </a:spcBef>
            </a:pPr>
            <a:r>
              <a:rPr lang="en-US" altLang="en-US"/>
              <a:t>3a) y = 38/x           b) y = 14.4/x              c) y = 4.8/x              d) y = 20/x</a:t>
            </a:r>
          </a:p>
          <a:p>
            <a:pPr>
              <a:spcBef>
                <a:spcPct val="50000"/>
              </a:spcBef>
            </a:pPr>
            <a:endParaRPr lang="en-US" altLang="en-US"/>
          </a:p>
          <a:p>
            <a:pPr>
              <a:spcBef>
                <a:spcPct val="50000"/>
              </a:spcBef>
            </a:pPr>
            <a:r>
              <a:rPr lang="en-US" altLang="en-US" b="1">
                <a:solidFill>
                  <a:schemeClr val="hlink"/>
                </a:solidFill>
              </a:rPr>
              <a:t>4a) The older a scooter is, the less monetary value it has</a:t>
            </a:r>
          </a:p>
          <a:p>
            <a:pPr>
              <a:spcBef>
                <a:spcPct val="50000"/>
              </a:spcBef>
            </a:pPr>
            <a:r>
              <a:rPr lang="en-US" altLang="en-US" b="1">
                <a:solidFill>
                  <a:schemeClr val="hlink"/>
                </a:solidFill>
              </a:rPr>
              <a:t>  b) The more vehicles are washed, the more money is made</a:t>
            </a:r>
          </a:p>
          <a:p>
            <a:pPr>
              <a:spcBef>
                <a:spcPct val="50000"/>
              </a:spcBef>
            </a:pPr>
            <a:r>
              <a:rPr lang="en-US" altLang="en-US" b="1">
                <a:solidFill>
                  <a:schemeClr val="hlink"/>
                </a:solidFill>
              </a:rPr>
              <a:t>  c) A frog leaps 3 m in the air and lands back on the ground after 2 seconds</a:t>
            </a:r>
            <a:r>
              <a:rPr lang="en-US" altLang="en-US"/>
              <a:t>.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5 graph 1 ( c – a function whose inverse is not a function)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   graph 2 (c – a function whose inverse is not a function)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   graph 3 (b – not a function, but the inverse is a function)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   graph 4 (a – a function whose inverse is also a function)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   graph 5 (a – a function whose inverse is also a function)</a:t>
            </a:r>
          </a:p>
          <a:p>
            <a:pPr>
              <a:spcBef>
                <a:spcPct val="50000"/>
              </a:spcBef>
            </a:pPr>
            <a:r>
              <a:rPr lang="en-US" altLang="en-US"/>
              <a:t>   graph 6 (d – not a function, and neither is the inverse)</a:t>
            </a:r>
          </a:p>
          <a:p>
            <a:pPr>
              <a:spcBef>
                <a:spcPct val="50000"/>
              </a:spcBef>
            </a:pPr>
            <a:endParaRPr lang="en-CA" altLang="en-US"/>
          </a:p>
          <a:p>
            <a:pPr>
              <a:spcBef>
                <a:spcPct val="50000"/>
              </a:spcBef>
            </a:pPr>
            <a:endParaRPr lang="en-CA" altLang="en-US"/>
          </a:p>
          <a:p>
            <a:pPr>
              <a:spcBef>
                <a:spcPct val="50000"/>
              </a:spcBef>
            </a:pPr>
            <a:endParaRPr lang="en-CA" altLang="en-US"/>
          </a:p>
          <a:p>
            <a:pPr>
              <a:spcBef>
                <a:spcPct val="50000"/>
              </a:spcBef>
            </a:pPr>
            <a:endParaRPr lang="en-CA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288</Words>
  <Application>Microsoft Office PowerPoint</Application>
  <PresentationFormat>On-screen Show (4:3)</PresentationFormat>
  <Paragraphs>102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Arial</vt:lpstr>
      <vt:lpstr>Default Design</vt:lpstr>
      <vt:lpstr>PowerPoint Presentation</vt:lpstr>
      <vt:lpstr>PowerPoint Presentation</vt:lpstr>
    </vt:vector>
  </TitlesOfParts>
  <Company>RSB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RSB</dc:creator>
  <cp:lastModifiedBy>35-student</cp:lastModifiedBy>
  <cp:revision>8</cp:revision>
  <dcterms:created xsi:type="dcterms:W3CDTF">2012-12-10T17:35:47Z</dcterms:created>
  <dcterms:modified xsi:type="dcterms:W3CDTF">2016-08-26T13:22:14Z</dcterms:modified>
</cp:coreProperties>
</file>