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2A900E-E10D-4796-A001-32C598A05B0A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4D1D3FE-1DF3-43A2-9E58-156EFB64F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900E-E10D-4796-A001-32C598A05B0A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1D3FE-1DF3-43A2-9E58-156EFB64F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900E-E10D-4796-A001-32C598A05B0A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1D3FE-1DF3-43A2-9E58-156EFB64F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900E-E10D-4796-A001-32C598A05B0A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1D3FE-1DF3-43A2-9E58-156EFB64F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900E-E10D-4796-A001-32C598A05B0A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1D3FE-1DF3-43A2-9E58-156EFB64F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900E-E10D-4796-A001-32C598A05B0A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1D3FE-1DF3-43A2-9E58-156EFB64F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2A900E-E10D-4796-A001-32C598A05B0A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D1D3FE-1DF3-43A2-9E58-156EFB64F52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32A900E-E10D-4796-A001-32C598A05B0A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4D1D3FE-1DF3-43A2-9E58-156EFB64F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900E-E10D-4796-A001-32C598A05B0A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1D3FE-1DF3-43A2-9E58-156EFB64F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900E-E10D-4796-A001-32C598A05B0A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1D3FE-1DF3-43A2-9E58-156EFB64F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900E-E10D-4796-A001-32C598A05B0A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1D3FE-1DF3-43A2-9E58-156EFB64F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32A900E-E10D-4796-A001-32C598A05B0A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4D1D3FE-1DF3-43A2-9E58-156EFB64F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714356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en-CA" sz="5400" dirty="0" smtClean="0">
                <a:latin typeface="Comic Sans MS" pitchFamily="66" charset="0"/>
              </a:rPr>
              <a:t>Geometric Probability</a:t>
            </a:r>
            <a:endParaRPr lang="en-CA" sz="5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214422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28926" y="785794"/>
            <a:ext cx="55007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Comic Sans MS" pitchFamily="66" charset="0"/>
              </a:rPr>
              <a:t>What is the probability that a dart will land in the white section given that it lands in the square.</a:t>
            </a:r>
            <a:endParaRPr lang="en-CA" sz="28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2744053"/>
            <a:ext cx="7858180" cy="4113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Comic Sans MS" pitchFamily="66" charset="0"/>
              </a:rPr>
              <a:t>Area of square = 10  x  10 = 100</a:t>
            </a:r>
          </a:p>
          <a:p>
            <a:endParaRPr lang="en-CA" sz="2800" dirty="0">
              <a:latin typeface="Comic Sans MS" pitchFamily="66" charset="0"/>
            </a:endParaRPr>
          </a:p>
          <a:p>
            <a:r>
              <a:rPr lang="en-CA" sz="2800" dirty="0" smtClean="0">
                <a:latin typeface="Comic Sans MS" pitchFamily="66" charset="0"/>
              </a:rPr>
              <a:t>Area of circle = </a:t>
            </a:r>
            <a:r>
              <a:rPr lang="el-GR" sz="2800" dirty="0" smtClean="0">
                <a:latin typeface="Comic Sans MS" pitchFamily="66" charset="0"/>
                <a:cs typeface="Times New Roman"/>
              </a:rPr>
              <a:t>π</a:t>
            </a:r>
            <a:r>
              <a:rPr lang="en-CA" sz="2800" dirty="0" smtClean="0">
                <a:latin typeface="Comic Sans MS" pitchFamily="66" charset="0"/>
                <a:cs typeface="Times New Roman"/>
              </a:rPr>
              <a:t>r</a:t>
            </a:r>
            <a:r>
              <a:rPr lang="en-CA" sz="2800" baseline="30000" dirty="0" smtClean="0">
                <a:latin typeface="Comic Sans MS" pitchFamily="66" charset="0"/>
                <a:cs typeface="Times New Roman"/>
              </a:rPr>
              <a:t>2 </a:t>
            </a:r>
            <a:r>
              <a:rPr lang="en-CA" sz="2800" dirty="0" smtClean="0">
                <a:latin typeface="Comic Sans MS" pitchFamily="66" charset="0"/>
                <a:cs typeface="Times New Roman"/>
              </a:rPr>
              <a:t> = 78.54</a:t>
            </a:r>
          </a:p>
          <a:p>
            <a:endParaRPr lang="en-CA" sz="2800" dirty="0">
              <a:latin typeface="Comic Sans MS" pitchFamily="66" charset="0"/>
              <a:cs typeface="Times New Roman"/>
            </a:endParaRPr>
          </a:p>
          <a:p>
            <a:r>
              <a:rPr lang="en-CA" sz="2800" dirty="0" smtClean="0">
                <a:latin typeface="Comic Sans MS" pitchFamily="66" charset="0"/>
                <a:cs typeface="Times New Roman"/>
              </a:rPr>
              <a:t>White area = Area Square – Area Circle</a:t>
            </a:r>
          </a:p>
          <a:p>
            <a:r>
              <a:rPr lang="en-CA" sz="2800" dirty="0">
                <a:latin typeface="Comic Sans MS" pitchFamily="66" charset="0"/>
                <a:cs typeface="Times New Roman"/>
              </a:rPr>
              <a:t> </a:t>
            </a:r>
            <a:r>
              <a:rPr lang="en-CA" sz="2800" dirty="0" smtClean="0">
                <a:latin typeface="Comic Sans MS" pitchFamily="66" charset="0"/>
                <a:cs typeface="Times New Roman"/>
              </a:rPr>
              <a:t>                          100 – 78.54 = 21.46</a:t>
            </a:r>
          </a:p>
          <a:p>
            <a:r>
              <a:rPr lang="en-CA" sz="2800" dirty="0" smtClean="0">
                <a:latin typeface="Comic Sans MS" pitchFamily="66" charset="0"/>
                <a:cs typeface="Times New Roman"/>
              </a:rPr>
              <a:t>Probability = </a:t>
            </a:r>
            <a:r>
              <a:rPr lang="en-CA" sz="2800" u="sng" dirty="0" smtClean="0">
                <a:latin typeface="Comic Sans MS" pitchFamily="66" charset="0"/>
                <a:cs typeface="Times New Roman"/>
              </a:rPr>
              <a:t>21.46 </a:t>
            </a:r>
            <a:r>
              <a:rPr lang="en-CA" sz="2800" dirty="0" smtClean="0">
                <a:latin typeface="Comic Sans MS" pitchFamily="66" charset="0"/>
                <a:cs typeface="Times New Roman"/>
              </a:rPr>
              <a:t>= 21.46 %</a:t>
            </a:r>
          </a:p>
          <a:p>
            <a:r>
              <a:rPr lang="en-CA" sz="2800" dirty="0">
                <a:latin typeface="Comic Sans MS" pitchFamily="66" charset="0"/>
                <a:cs typeface="Times New Roman"/>
              </a:rPr>
              <a:t> </a:t>
            </a:r>
            <a:r>
              <a:rPr lang="en-CA" sz="2800" dirty="0" smtClean="0">
                <a:latin typeface="Comic Sans MS" pitchFamily="66" charset="0"/>
                <a:cs typeface="Times New Roman"/>
              </a:rPr>
              <a:t>                    100</a:t>
            </a:r>
          </a:p>
          <a:p>
            <a:endParaRPr lang="en-CA" sz="2800" baseline="30000" dirty="0">
              <a:latin typeface="Comic Sans MS" pitchFamily="66" charset="0"/>
              <a:cs typeface="Times New Roman"/>
            </a:endParaRPr>
          </a:p>
          <a:p>
            <a:endParaRPr lang="en-CA" sz="2800" baseline="30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4546" y="121442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Comic Sans MS" pitchFamily="66" charset="0"/>
              </a:rPr>
              <a:t>r</a:t>
            </a:r>
            <a:r>
              <a:rPr lang="en-CA" sz="2400" dirty="0" smtClean="0">
                <a:latin typeface="Comic Sans MS" pitchFamily="66" charset="0"/>
              </a:rPr>
              <a:t>=5</a:t>
            </a:r>
            <a:endParaRPr lang="en-CA" sz="2400" dirty="0">
              <a:latin typeface="Comic Sans MS" pitchFamily="66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71472" y="785794"/>
            <a:ext cx="1428760" cy="1428760"/>
            <a:chOff x="571472" y="1571612"/>
            <a:chExt cx="1428760" cy="1428760"/>
          </a:xfrm>
        </p:grpSpPr>
        <p:grpSp>
          <p:nvGrpSpPr>
            <p:cNvPr id="5" name="Group 4"/>
            <p:cNvGrpSpPr/>
            <p:nvPr/>
          </p:nvGrpSpPr>
          <p:grpSpPr>
            <a:xfrm>
              <a:off x="571472" y="1571612"/>
              <a:ext cx="1428760" cy="1428760"/>
              <a:chOff x="928662" y="1928802"/>
              <a:chExt cx="928694" cy="928694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928662" y="1928802"/>
                <a:ext cx="928694" cy="92869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928662" y="1928802"/>
                <a:ext cx="928694" cy="92869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 flipH="1">
              <a:off x="1285852" y="2357430"/>
              <a:ext cx="714380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2428868"/>
            <a:ext cx="600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Comic Sans MS" pitchFamily="66" charset="0"/>
              </a:rPr>
              <a:t>A </a:t>
            </a:r>
            <a:r>
              <a:rPr lang="en-CA" sz="3200" baseline="-25000" dirty="0" smtClean="0">
                <a:latin typeface="Comic Sans MS" pitchFamily="66" charset="0"/>
              </a:rPr>
              <a:t>white</a:t>
            </a:r>
            <a:r>
              <a:rPr lang="en-CA" sz="3200" dirty="0" smtClean="0">
                <a:latin typeface="Comic Sans MS" pitchFamily="66" charset="0"/>
              </a:rPr>
              <a:t>  </a:t>
            </a:r>
            <a:r>
              <a:rPr lang="en-CA" sz="3200" baseline="-25000" dirty="0" smtClean="0">
                <a:latin typeface="Comic Sans MS" pitchFamily="66" charset="0"/>
              </a:rPr>
              <a:t> </a:t>
            </a:r>
            <a:r>
              <a:rPr lang="en-CA" sz="3200" dirty="0" smtClean="0">
                <a:latin typeface="Comic Sans MS" pitchFamily="66" charset="0"/>
              </a:rPr>
              <a:t> </a:t>
            </a:r>
            <a:r>
              <a:rPr lang="en-CA" sz="3200" dirty="0" smtClean="0">
                <a:latin typeface="Comic Sans MS" pitchFamily="66" charset="0"/>
              </a:rPr>
              <a:t>= A </a:t>
            </a:r>
            <a:r>
              <a:rPr lang="en-CA" sz="3200" baseline="-25000" dirty="0" smtClean="0">
                <a:latin typeface="Comic Sans MS" pitchFamily="66" charset="0"/>
              </a:rPr>
              <a:t>big</a:t>
            </a:r>
            <a:r>
              <a:rPr lang="en-CA" sz="3200" dirty="0" smtClean="0">
                <a:latin typeface="Comic Sans MS" pitchFamily="66" charset="0"/>
              </a:rPr>
              <a:t>  - A </a:t>
            </a:r>
            <a:r>
              <a:rPr lang="en-CA" sz="3200" baseline="-25000" dirty="0" smtClean="0">
                <a:latin typeface="Comic Sans MS" pitchFamily="66" charset="0"/>
              </a:rPr>
              <a:t>small</a:t>
            </a:r>
          </a:p>
          <a:p>
            <a:r>
              <a:rPr lang="en-CA" sz="3200" dirty="0" smtClean="0">
                <a:latin typeface="Comic Sans MS" pitchFamily="66" charset="0"/>
              </a:rPr>
              <a:t>             =  706.86 – 113.1</a:t>
            </a:r>
          </a:p>
          <a:p>
            <a:r>
              <a:rPr lang="en-CA" sz="3200" dirty="0" smtClean="0">
                <a:latin typeface="Comic Sans MS" pitchFamily="66" charset="0"/>
              </a:rPr>
              <a:t>             =  </a:t>
            </a:r>
            <a:r>
              <a:rPr lang="en-CA" sz="3200" dirty="0" smtClean="0">
                <a:latin typeface="Comic Sans MS" pitchFamily="66" charset="0"/>
              </a:rPr>
              <a:t>593.76</a:t>
            </a:r>
            <a:endParaRPr lang="en-CA" sz="3200" dirty="0">
              <a:latin typeface="Comic Sans MS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00034" y="1142984"/>
            <a:ext cx="2428892" cy="2155282"/>
            <a:chOff x="500034" y="1142984"/>
            <a:chExt cx="2428892" cy="2155282"/>
          </a:xfrm>
        </p:grpSpPr>
        <p:sp>
          <p:nvSpPr>
            <p:cNvPr id="3" name="Oval 2"/>
            <p:cNvSpPr/>
            <p:nvPr/>
          </p:nvSpPr>
          <p:spPr>
            <a:xfrm>
              <a:off x="500034" y="1214422"/>
              <a:ext cx="1785950" cy="1714512"/>
            </a:xfrm>
            <a:prstGeom prst="ellips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Oval 3"/>
            <p:cNvSpPr/>
            <p:nvPr/>
          </p:nvSpPr>
          <p:spPr>
            <a:xfrm>
              <a:off x="1142976" y="1285860"/>
              <a:ext cx="928694" cy="928694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6" name="Straight Connector 5"/>
            <p:cNvCxnSpPr>
              <a:stCxn id="4" idx="7"/>
            </p:cNvCxnSpPr>
            <p:nvPr/>
          </p:nvCxnSpPr>
          <p:spPr>
            <a:xfrm rot="16200000" flipH="1" flipV="1">
              <a:off x="1678761" y="1457583"/>
              <a:ext cx="292624" cy="2211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3" idx="5"/>
            </p:cNvCxnSpPr>
            <p:nvPr/>
          </p:nvCxnSpPr>
          <p:spPr>
            <a:xfrm rot="5400000" flipH="1">
              <a:off x="1494935" y="2148348"/>
              <a:ext cx="463296" cy="59570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143108" y="114298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latin typeface="Comic Sans MS" pitchFamily="66" charset="0"/>
                </a:rPr>
                <a:t>r = 6</a:t>
              </a:r>
              <a:endParaRPr lang="en-CA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85786" y="2928934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latin typeface="Comic Sans MS" pitchFamily="66" charset="0"/>
                </a:rPr>
                <a:t>r = 15</a:t>
              </a:r>
              <a:endParaRPr lang="en-CA" dirty="0">
                <a:latin typeface="Comic Sans MS" pitchFamily="66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928926" y="928670"/>
            <a:ext cx="58578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Comic Sans MS" pitchFamily="66" charset="0"/>
              </a:rPr>
              <a:t>Find the probability of a dart landing in the WHITE area</a:t>
            </a:r>
            <a:r>
              <a:rPr lang="en-CA" dirty="0" smtClean="0">
                <a:latin typeface="Comic Sans MS" pitchFamily="66" charset="0"/>
              </a:rPr>
              <a:t>.</a:t>
            </a:r>
            <a:endParaRPr lang="en-CA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5984" y="4429132"/>
            <a:ext cx="664373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Comic Sans MS" pitchFamily="66" charset="0"/>
              </a:rPr>
              <a:t>Probability </a:t>
            </a:r>
            <a:r>
              <a:rPr lang="en-CA" sz="3200" dirty="0" smtClean="0">
                <a:latin typeface="Comic Sans MS" pitchFamily="66" charset="0"/>
              </a:rPr>
              <a:t>= A </a:t>
            </a:r>
            <a:r>
              <a:rPr lang="en-CA" sz="3200" baseline="-25000" dirty="0" smtClean="0">
                <a:latin typeface="Comic Sans MS" pitchFamily="66" charset="0"/>
              </a:rPr>
              <a:t>white</a:t>
            </a:r>
            <a:r>
              <a:rPr lang="en-CA" sz="3200" dirty="0" smtClean="0">
                <a:latin typeface="Comic Sans MS" pitchFamily="66" charset="0"/>
              </a:rPr>
              <a:t>    </a:t>
            </a:r>
            <a:r>
              <a:rPr lang="en-CA" sz="3200" baseline="-25000" dirty="0" smtClean="0">
                <a:latin typeface="Comic Sans MS" pitchFamily="66" charset="0"/>
              </a:rPr>
              <a:t>   </a:t>
            </a:r>
            <a:r>
              <a:rPr lang="en-CA" sz="3200" baseline="-25000" dirty="0" smtClean="0">
                <a:latin typeface="Comic Sans MS" pitchFamily="66" charset="0"/>
              </a:rPr>
              <a:t>= 593.76 = 0.84 = 84% </a:t>
            </a:r>
          </a:p>
          <a:p>
            <a:r>
              <a:rPr lang="en-CA" sz="3200" baseline="-25000" dirty="0" smtClean="0">
                <a:latin typeface="Comic Sans MS" pitchFamily="66" charset="0"/>
              </a:rPr>
              <a:t>                   </a:t>
            </a:r>
            <a:r>
              <a:rPr lang="en-CA" sz="3200" dirty="0" smtClean="0">
                <a:latin typeface="Comic Sans MS" pitchFamily="66" charset="0"/>
              </a:rPr>
              <a:t>A </a:t>
            </a:r>
            <a:r>
              <a:rPr lang="en-CA" sz="3200" baseline="-25000" dirty="0" smtClean="0">
                <a:latin typeface="Comic Sans MS" pitchFamily="66" charset="0"/>
              </a:rPr>
              <a:t>big             706.86</a:t>
            </a:r>
          </a:p>
          <a:p>
            <a:r>
              <a:rPr lang="en-CA" u="sng" baseline="-25000" dirty="0" smtClean="0">
                <a:latin typeface="Comic Sans MS" pitchFamily="66" charset="0"/>
              </a:rPr>
              <a:t>                                </a:t>
            </a:r>
            <a:r>
              <a:rPr lang="en-CA" u="sng" dirty="0" smtClean="0">
                <a:latin typeface="Comic Sans MS" pitchFamily="66" charset="0"/>
              </a:rPr>
              <a:t> </a:t>
            </a:r>
            <a:endParaRPr lang="en-CA" u="sng" dirty="0">
              <a:latin typeface="Comic Sans MS" pitchFamily="66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857620" y="5072074"/>
            <a:ext cx="150019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857884" y="5072074"/>
            <a:ext cx="11430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928926" y="500042"/>
            <a:ext cx="3143272" cy="2655348"/>
            <a:chOff x="642910" y="1000108"/>
            <a:chExt cx="3143272" cy="2655348"/>
          </a:xfrm>
        </p:grpSpPr>
        <p:grpSp>
          <p:nvGrpSpPr>
            <p:cNvPr id="5" name="Group 4"/>
            <p:cNvGrpSpPr/>
            <p:nvPr/>
          </p:nvGrpSpPr>
          <p:grpSpPr>
            <a:xfrm>
              <a:off x="642910" y="1428736"/>
              <a:ext cx="1785950" cy="1714512"/>
              <a:chOff x="2857488" y="3143248"/>
              <a:chExt cx="1785950" cy="1714512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2857488" y="3143248"/>
                <a:ext cx="1785950" cy="17145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3143240" y="3429000"/>
                <a:ext cx="1214446" cy="114300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3357554" y="3643314"/>
                <a:ext cx="785818" cy="78581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>
              <a:off x="642910" y="1357298"/>
              <a:ext cx="178595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000100" y="3286124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latin typeface="Comic Sans MS" pitchFamily="66" charset="0"/>
                </a:rPr>
                <a:t>30 cm</a:t>
              </a:r>
              <a:endParaRPr lang="en-CA" dirty="0">
                <a:latin typeface="Comic Sans MS" pitchFamily="66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5400000">
              <a:off x="1679555" y="2320917"/>
              <a:ext cx="121444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714612" y="2071678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latin typeface="Comic Sans MS" pitchFamily="66" charset="0"/>
                </a:rPr>
                <a:t>40 cm</a:t>
              </a:r>
              <a:endParaRPr lang="en-CA" dirty="0">
                <a:latin typeface="Comic Sans MS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71538" y="1000108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latin typeface="Comic Sans MS" pitchFamily="66" charset="0"/>
                </a:rPr>
                <a:t>50 cm</a:t>
              </a:r>
              <a:endParaRPr lang="en-CA" dirty="0">
                <a:latin typeface="Comic Sans MS" pitchFamily="66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10800000">
              <a:off x="1142976" y="2643182"/>
              <a:ext cx="78581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928662" y="3357562"/>
            <a:ext cx="7858180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Comic Sans MS" pitchFamily="66" charset="0"/>
              </a:rPr>
              <a:t>A </a:t>
            </a:r>
            <a:r>
              <a:rPr lang="en-CA" sz="2800" baseline="-25000" dirty="0" smtClean="0">
                <a:latin typeface="Comic Sans MS" pitchFamily="66" charset="0"/>
              </a:rPr>
              <a:t>shaded </a:t>
            </a:r>
            <a:r>
              <a:rPr lang="en-CA" sz="2800" dirty="0" smtClean="0">
                <a:latin typeface="Comic Sans MS" pitchFamily="66" charset="0"/>
              </a:rPr>
              <a:t> = A </a:t>
            </a:r>
            <a:r>
              <a:rPr lang="en-CA" sz="2800" baseline="-25000" dirty="0" smtClean="0">
                <a:latin typeface="Comic Sans MS" pitchFamily="66" charset="0"/>
              </a:rPr>
              <a:t>big</a:t>
            </a:r>
            <a:r>
              <a:rPr lang="en-CA" sz="2800" dirty="0" smtClean="0">
                <a:latin typeface="Comic Sans MS" pitchFamily="66" charset="0"/>
              </a:rPr>
              <a:t> - A </a:t>
            </a:r>
            <a:r>
              <a:rPr lang="en-CA" sz="2800" baseline="-25000" dirty="0" smtClean="0">
                <a:latin typeface="Comic Sans MS" pitchFamily="66" charset="0"/>
              </a:rPr>
              <a:t>med </a:t>
            </a:r>
            <a:r>
              <a:rPr lang="en-CA" sz="2800" dirty="0" smtClean="0">
                <a:latin typeface="Comic Sans MS" pitchFamily="66" charset="0"/>
              </a:rPr>
              <a:t>+ A </a:t>
            </a:r>
            <a:r>
              <a:rPr lang="en-CA" sz="2800" baseline="-25000" dirty="0" smtClean="0">
                <a:latin typeface="Comic Sans MS" pitchFamily="66" charset="0"/>
              </a:rPr>
              <a:t>small</a:t>
            </a:r>
          </a:p>
          <a:p>
            <a:r>
              <a:rPr lang="en-CA" sz="2800" dirty="0" smtClean="0">
                <a:latin typeface="Comic Sans MS" pitchFamily="66" charset="0"/>
              </a:rPr>
              <a:t>             = (50 x 50) – (40 x 40) + (30 x 30)</a:t>
            </a:r>
          </a:p>
          <a:p>
            <a:r>
              <a:rPr lang="en-CA" sz="2800" dirty="0" smtClean="0">
                <a:latin typeface="Comic Sans MS" pitchFamily="66" charset="0"/>
              </a:rPr>
              <a:t>             =  2500 – 1600 + 900</a:t>
            </a:r>
          </a:p>
          <a:p>
            <a:r>
              <a:rPr lang="en-CA" sz="2800" dirty="0" smtClean="0">
                <a:latin typeface="Comic Sans MS" pitchFamily="66" charset="0"/>
              </a:rPr>
              <a:t>             =  1800 cm</a:t>
            </a:r>
            <a:r>
              <a:rPr lang="en-CA" sz="2800" baseline="30000" dirty="0" smtClean="0">
                <a:latin typeface="Comic Sans MS" pitchFamily="66" charset="0"/>
              </a:rPr>
              <a:t>2</a:t>
            </a:r>
          </a:p>
          <a:p>
            <a:endParaRPr lang="en-CA" sz="2800" baseline="30000" dirty="0" smtClean="0">
              <a:latin typeface="Comic Sans MS" pitchFamily="66" charset="0"/>
            </a:endParaRPr>
          </a:p>
          <a:p>
            <a:r>
              <a:rPr lang="en-CA" sz="2800" dirty="0" smtClean="0">
                <a:latin typeface="Comic Sans MS" pitchFamily="66" charset="0"/>
              </a:rPr>
              <a:t>Probability = </a:t>
            </a:r>
            <a:r>
              <a:rPr lang="en-CA" sz="2800" u="sng" dirty="0" smtClean="0">
                <a:latin typeface="Comic Sans MS" pitchFamily="66" charset="0"/>
              </a:rPr>
              <a:t>1800 </a:t>
            </a:r>
            <a:r>
              <a:rPr lang="en-CA" sz="2800" dirty="0" smtClean="0">
                <a:latin typeface="Comic Sans MS" pitchFamily="66" charset="0"/>
              </a:rPr>
              <a:t> = 0.72 = 72%</a:t>
            </a:r>
          </a:p>
          <a:p>
            <a:r>
              <a:rPr lang="en-CA" sz="2800" dirty="0" smtClean="0">
                <a:latin typeface="Comic Sans MS" pitchFamily="66" charset="0"/>
              </a:rPr>
              <a:t>                    2500</a:t>
            </a:r>
            <a:endParaRPr lang="en-CA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Workbook</a:t>
            </a:r>
            <a:r>
              <a:rPr lang="en-CA" dirty="0" smtClean="0"/>
              <a:t>: pg  237 # 1,2,3</a:t>
            </a:r>
            <a:br>
              <a:rPr lang="en-CA" dirty="0" smtClean="0"/>
            </a:br>
            <a:r>
              <a:rPr lang="en-CA" dirty="0" smtClean="0"/>
              <a:t>                      251 # </a:t>
            </a:r>
            <a:r>
              <a:rPr lang="en-CA" dirty="0" smtClean="0"/>
              <a:t>10</a:t>
            </a:r>
            <a:br>
              <a:rPr lang="en-CA" dirty="0" smtClean="0"/>
            </a:br>
            <a:r>
              <a:rPr lang="en-CA" b="1" dirty="0" smtClean="0">
                <a:solidFill>
                  <a:srgbClr val="FF0000"/>
                </a:solidFill>
              </a:rPr>
              <a:t>For MONDAY you MUST have</a:t>
            </a:r>
            <a:br>
              <a:rPr lang="en-CA" b="1" dirty="0" smtClean="0">
                <a:solidFill>
                  <a:srgbClr val="FF0000"/>
                </a:solidFill>
              </a:rPr>
            </a:br>
            <a:r>
              <a:rPr lang="en-CA" b="1" dirty="0" smtClean="0">
                <a:solidFill>
                  <a:srgbClr val="FF0000"/>
                </a:solidFill>
              </a:rPr>
              <a:t>your notes book</a:t>
            </a:r>
            <a:br>
              <a:rPr lang="en-CA" b="1" dirty="0" smtClean="0">
                <a:solidFill>
                  <a:srgbClr val="FF0000"/>
                </a:solidFill>
              </a:rPr>
            </a:br>
            <a:r>
              <a:rPr lang="en-CA" b="1" dirty="0" smtClean="0">
                <a:solidFill>
                  <a:srgbClr val="FF0000"/>
                </a:solidFill>
              </a:rPr>
              <a:t>calculator</a:t>
            </a:r>
            <a:br>
              <a:rPr lang="en-CA" b="1" dirty="0" smtClean="0">
                <a:solidFill>
                  <a:srgbClr val="FF0000"/>
                </a:solidFill>
              </a:rPr>
            </a:br>
            <a:r>
              <a:rPr lang="en-CA" b="1" dirty="0" smtClean="0">
                <a:solidFill>
                  <a:srgbClr val="FF0000"/>
                </a:solidFill>
              </a:rPr>
              <a:t>pencil</a:t>
            </a:r>
            <a:br>
              <a:rPr lang="en-CA" b="1" dirty="0" smtClean="0">
                <a:solidFill>
                  <a:srgbClr val="FF0000"/>
                </a:solidFill>
              </a:rPr>
            </a:br>
            <a:r>
              <a:rPr lang="en-CA" b="1" dirty="0" smtClean="0">
                <a:solidFill>
                  <a:srgbClr val="FF0000"/>
                </a:solidFill>
              </a:rPr>
              <a:t>You will be starting the end of year review</a:t>
            </a:r>
            <a:br>
              <a:rPr lang="en-CA" b="1" dirty="0" smtClean="0">
                <a:solidFill>
                  <a:srgbClr val="FF0000"/>
                </a:solidFill>
              </a:rPr>
            </a:br>
            <a:endParaRPr lang="en-C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92</TotalTime>
  <Words>176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Geometric Probability</vt:lpstr>
      <vt:lpstr>Slide 2</vt:lpstr>
      <vt:lpstr>Slide 3</vt:lpstr>
      <vt:lpstr>Slide 4</vt:lpstr>
      <vt:lpstr>Workbook: pg  237 # 1,2,3                       251 # 10 For MONDAY you MUST have your notes book calculator pencil You will be starting the end of year review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Probability</dc:title>
  <dc:creator>Daphne</dc:creator>
  <cp:lastModifiedBy>Daphne</cp:lastModifiedBy>
  <cp:revision>16</cp:revision>
  <dcterms:created xsi:type="dcterms:W3CDTF">2010-05-26T13:04:45Z</dcterms:created>
  <dcterms:modified xsi:type="dcterms:W3CDTF">2010-05-26T16:07:04Z</dcterms:modified>
</cp:coreProperties>
</file>