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5" autoAdjust="0"/>
    <p:restoredTop sz="94660"/>
  </p:normalViewPr>
  <p:slideViewPr>
    <p:cSldViewPr snapToGrid="0">
      <p:cViewPr varScale="1">
        <p:scale>
          <a:sx n="68" d="100"/>
          <a:sy n="68" d="100"/>
        </p:scale>
        <p:origin x="78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C3274-27B0-4070-962A-D315F0EAA3CE}" type="datetimeFigureOut">
              <a:rPr lang="en-CA" smtClean="0"/>
              <a:t>2016-10-04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4DFF-259F-432C-9BFB-30B52CA2B14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68529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C3274-27B0-4070-962A-D315F0EAA3CE}" type="datetimeFigureOut">
              <a:rPr lang="en-CA" smtClean="0"/>
              <a:t>2016-10-04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4DFF-259F-432C-9BFB-30B52CA2B14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89737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C3274-27B0-4070-962A-D315F0EAA3CE}" type="datetimeFigureOut">
              <a:rPr lang="en-CA" smtClean="0"/>
              <a:t>2016-10-04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4DFF-259F-432C-9BFB-30B52CA2B14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22611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C3274-27B0-4070-962A-D315F0EAA3CE}" type="datetimeFigureOut">
              <a:rPr lang="en-CA" smtClean="0"/>
              <a:t>2016-10-04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4DFF-259F-432C-9BFB-30B52CA2B14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36644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C3274-27B0-4070-962A-D315F0EAA3CE}" type="datetimeFigureOut">
              <a:rPr lang="en-CA" smtClean="0"/>
              <a:t>2016-10-04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4DFF-259F-432C-9BFB-30B52CA2B14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67496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C3274-27B0-4070-962A-D315F0EAA3CE}" type="datetimeFigureOut">
              <a:rPr lang="en-CA" smtClean="0"/>
              <a:t>2016-10-04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4DFF-259F-432C-9BFB-30B52CA2B14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48453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C3274-27B0-4070-962A-D315F0EAA3CE}" type="datetimeFigureOut">
              <a:rPr lang="en-CA" smtClean="0"/>
              <a:t>2016-10-04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4DFF-259F-432C-9BFB-30B52CA2B14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63413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C3274-27B0-4070-962A-D315F0EAA3CE}" type="datetimeFigureOut">
              <a:rPr lang="en-CA" smtClean="0"/>
              <a:t>2016-10-04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4DFF-259F-432C-9BFB-30B52CA2B14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02685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C3274-27B0-4070-962A-D315F0EAA3CE}" type="datetimeFigureOut">
              <a:rPr lang="en-CA" smtClean="0"/>
              <a:t>2016-10-04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4DFF-259F-432C-9BFB-30B52CA2B14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24309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C3274-27B0-4070-962A-D315F0EAA3CE}" type="datetimeFigureOut">
              <a:rPr lang="en-CA" smtClean="0"/>
              <a:t>2016-10-04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4DFF-259F-432C-9BFB-30B52CA2B14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98164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C3274-27B0-4070-962A-D315F0EAA3CE}" type="datetimeFigureOut">
              <a:rPr lang="en-CA" smtClean="0"/>
              <a:t>2016-10-04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4DFF-259F-432C-9BFB-30B52CA2B14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619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8C3274-27B0-4070-962A-D315F0EAA3CE}" type="datetimeFigureOut">
              <a:rPr lang="en-CA" smtClean="0"/>
              <a:t>2016-10-04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A64DFF-259F-432C-9BFB-30B52CA2B14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7284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1287379" y="108284"/>
                <a:ext cx="10756232" cy="64894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CA" sz="2800" b="1" dirty="0" smtClean="0"/>
              </a:p>
              <a:p>
                <a:pPr marL="514350" indent="-514350">
                  <a:buAutoNum type="arabicParenR"/>
                </a:pPr>
                <a:r>
                  <a:rPr lang="en-CA" sz="2800" b="1" dirty="0" smtClean="0"/>
                  <a:t>    12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CA" sz="28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CA" sz="28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CA" sz="28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sSup>
                      <m:sSupPr>
                        <m:ctrlPr>
                          <a:rPr lang="en-CA" sz="28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CA" sz="2800" b="1" i="1" smtClean="0"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  <m:sup>
                        <m:r>
                          <a:rPr lang="en-CA" sz="28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</m:sSup>
                    <m:r>
                      <a:rPr lang="en-CA" sz="2800" b="1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CA" sz="2800" b="1" i="1" smtClean="0">
                        <a:latin typeface="Cambria Math" panose="02040503050406030204" pitchFamily="18" charset="0"/>
                      </a:rPr>
                      <m:t>𝟔</m:t>
                    </m:r>
                    <m:sSup>
                      <m:sSupPr>
                        <m:ctrlPr>
                          <a:rPr lang="en-CA" sz="28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CA" sz="28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CA" sz="28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</m:sSup>
                    <m:sSup>
                      <m:sSupPr>
                        <m:ctrlPr>
                          <a:rPr lang="en-CA" sz="28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CA" sz="2800" b="1" i="1" smtClean="0"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  <m:sup>
                        <m:r>
                          <a:rPr lang="en-CA" sz="28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CA" sz="2800" b="1" dirty="0" smtClean="0"/>
                  <a:t> - 18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CA" sz="28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CA" sz="28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CA" sz="2800" b="1" i="1" smtClean="0">
                            <a:latin typeface="Cambria Math" panose="02040503050406030204" pitchFamily="18" charset="0"/>
                          </a:rPr>
                          <m:t>𝟒</m:t>
                        </m:r>
                      </m:sup>
                    </m:sSup>
                  </m:oMath>
                </a14:m>
                <a:endParaRPr lang="en-CA" sz="2800" b="1" dirty="0" smtClean="0"/>
              </a:p>
              <a:p>
                <a:pPr marL="514350" indent="-514350">
                  <a:buAutoNum type="arabicParenR"/>
                </a:pPr>
                <a:endParaRPr lang="en-CA" sz="2800" b="1" dirty="0" smtClean="0"/>
              </a:p>
              <a:p>
                <a:r>
                  <a:rPr lang="en-CA" sz="2800" b="1" dirty="0" smtClean="0"/>
                  <a:t>       = (</a:t>
                </a:r>
                <a:r>
                  <a:rPr lang="en-CA" sz="2800" b="1" dirty="0" smtClean="0">
                    <a:solidFill>
                      <a:srgbClr val="FF0000"/>
                    </a:solidFill>
                  </a:rPr>
                  <a:t>6</a:t>
                </a:r>
                <a:r>
                  <a:rPr lang="en-CA" sz="2800" b="1" dirty="0" smtClean="0"/>
                  <a:t>)(2)(</a:t>
                </a:r>
                <a:r>
                  <a:rPr lang="en-CA" sz="2800" b="1" dirty="0" smtClean="0">
                    <a:solidFill>
                      <a:srgbClr val="FF0000"/>
                    </a:solidFill>
                  </a:rPr>
                  <a:t>x</a:t>
                </a:r>
                <a:r>
                  <a:rPr lang="en-CA" sz="2800" b="1" dirty="0" smtClean="0"/>
                  <a:t>)(</a:t>
                </a:r>
                <a:r>
                  <a:rPr lang="en-CA" sz="2800" b="1" dirty="0" smtClean="0">
                    <a:solidFill>
                      <a:srgbClr val="FF0000"/>
                    </a:solidFill>
                  </a:rPr>
                  <a:t>x</a:t>
                </a:r>
                <a:r>
                  <a:rPr lang="en-CA" sz="2800" b="1" dirty="0" smtClean="0"/>
                  <a:t>)(y)(y)(y) +(</a:t>
                </a:r>
                <a:r>
                  <a:rPr lang="en-CA" sz="2800" b="1" dirty="0" smtClean="0">
                    <a:solidFill>
                      <a:srgbClr val="FF0000"/>
                    </a:solidFill>
                  </a:rPr>
                  <a:t>6</a:t>
                </a:r>
                <a:r>
                  <a:rPr lang="en-CA" sz="2800" b="1" dirty="0" smtClean="0"/>
                  <a:t>)(</a:t>
                </a:r>
                <a:r>
                  <a:rPr lang="en-CA" sz="2800" b="1" dirty="0" smtClean="0">
                    <a:solidFill>
                      <a:srgbClr val="FF0000"/>
                    </a:solidFill>
                  </a:rPr>
                  <a:t>x</a:t>
                </a:r>
                <a:r>
                  <a:rPr lang="en-CA" sz="2800" b="1" dirty="0" smtClean="0"/>
                  <a:t>)(</a:t>
                </a:r>
                <a:r>
                  <a:rPr lang="en-CA" sz="2800" b="1" dirty="0" smtClean="0">
                    <a:solidFill>
                      <a:srgbClr val="FF0000"/>
                    </a:solidFill>
                  </a:rPr>
                  <a:t>x</a:t>
                </a:r>
                <a:r>
                  <a:rPr lang="en-CA" sz="2800" b="1" dirty="0" smtClean="0"/>
                  <a:t>)(x)(y)(y) – (</a:t>
                </a:r>
                <a:r>
                  <a:rPr lang="en-CA" sz="2800" b="1" dirty="0" smtClean="0">
                    <a:solidFill>
                      <a:srgbClr val="FF0000"/>
                    </a:solidFill>
                  </a:rPr>
                  <a:t>6</a:t>
                </a:r>
                <a:r>
                  <a:rPr lang="en-CA" sz="2800" b="1" dirty="0" smtClean="0"/>
                  <a:t>)(3)(</a:t>
                </a:r>
                <a:r>
                  <a:rPr lang="en-CA" sz="2800" b="1" dirty="0" smtClean="0">
                    <a:solidFill>
                      <a:srgbClr val="FF0000"/>
                    </a:solidFill>
                  </a:rPr>
                  <a:t>x</a:t>
                </a:r>
                <a:r>
                  <a:rPr lang="en-CA" sz="2800" b="1" dirty="0" smtClean="0"/>
                  <a:t>)(</a:t>
                </a:r>
                <a:r>
                  <a:rPr lang="en-CA" sz="2800" b="1" dirty="0" smtClean="0">
                    <a:solidFill>
                      <a:srgbClr val="FF0000"/>
                    </a:solidFill>
                  </a:rPr>
                  <a:t>x</a:t>
                </a:r>
                <a:r>
                  <a:rPr lang="en-CA" sz="2800" b="1" dirty="0" smtClean="0"/>
                  <a:t>)(x)(x)</a:t>
                </a:r>
              </a:p>
              <a:p>
                <a:endParaRPr lang="en-CA" sz="2800" b="1" dirty="0" smtClean="0"/>
              </a:p>
              <a:p>
                <a:r>
                  <a:rPr lang="en-CA" sz="2800" b="1" dirty="0" smtClean="0"/>
                  <a:t>      = </a:t>
                </a:r>
                <a:r>
                  <a:rPr lang="en-CA" sz="2800" b="1" dirty="0" smtClean="0">
                    <a:solidFill>
                      <a:srgbClr val="FF0000"/>
                    </a:solidFill>
                  </a:rPr>
                  <a:t>6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CA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CA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CA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CA" sz="2800" b="1" dirty="0" smtClean="0"/>
                  <a:t>(2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CA" sz="28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CA" sz="2800" b="1" i="1" smtClean="0"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  <m:sup>
                        <m:r>
                          <a:rPr lang="en-CA" sz="28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</m:sSup>
                  </m:oMath>
                </a14:m>
                <a:r>
                  <a:rPr lang="en-CA" sz="2800" b="1" dirty="0" smtClean="0"/>
                  <a:t> + x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CA" sz="28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CA" sz="2800" b="1" i="1" smtClean="0"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  <m:sup>
                        <m:r>
                          <a:rPr lang="en-CA" sz="28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CA" sz="2800" b="1" i="1" smtClean="0">
                        <a:latin typeface="Cambria Math" panose="02040503050406030204" pitchFamily="18" charset="0"/>
                      </a:rPr>
                      <m:t> −</m:t>
                    </m:r>
                    <m:r>
                      <a:rPr lang="en-CA" sz="2800" b="1" i="1" smtClean="0">
                        <a:latin typeface="Cambria Math" panose="02040503050406030204" pitchFamily="18" charset="0"/>
                      </a:rPr>
                      <m:t>𝟑</m:t>
                    </m:r>
                    <m:sSup>
                      <m:sSupPr>
                        <m:ctrlPr>
                          <a:rPr lang="en-CA" sz="28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CA" sz="28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CA" sz="28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CA" sz="2800" b="1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CA" sz="2800" b="1" dirty="0" smtClean="0"/>
              </a:p>
              <a:p>
                <a:endParaRPr lang="en-CA" sz="2800" b="1" dirty="0"/>
              </a:p>
              <a:p>
                <a:endParaRPr lang="en-CA" sz="2800" b="1" dirty="0" smtClean="0"/>
              </a:p>
              <a:p>
                <a:pPr marL="514350" indent="-514350">
                  <a:buAutoNum type="arabicParenR" startAt="2"/>
                </a:pPr>
                <a:r>
                  <a:rPr lang="en-CA" sz="2800" b="1" dirty="0" smtClean="0"/>
                  <a:t>36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CA" sz="28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CA" sz="28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CA" sz="2800" b="1" i="1" smtClean="0">
                            <a:latin typeface="Cambria Math" panose="02040503050406030204" pitchFamily="18" charset="0"/>
                          </a:rPr>
                          <m:t>𝟒</m:t>
                        </m:r>
                      </m:sup>
                    </m:sSup>
                    <m:sSup>
                      <m:sSupPr>
                        <m:ctrlPr>
                          <a:rPr lang="en-CA" sz="28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CA" sz="2800" b="1" i="1" smtClean="0"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  <m:sup>
                        <m:r>
                          <a:rPr lang="en-CA" sz="2800" b="1" i="1" smtClean="0">
                            <a:latin typeface="Cambria Math" panose="02040503050406030204" pitchFamily="18" charset="0"/>
                          </a:rPr>
                          <m:t>𝟒</m:t>
                        </m:r>
                      </m:sup>
                    </m:sSup>
                    <m:r>
                      <a:rPr lang="en-CA" sz="2800" b="1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CA" sz="2800" b="1" i="1" smtClean="0">
                        <a:latin typeface="Cambria Math" panose="02040503050406030204" pitchFamily="18" charset="0"/>
                      </a:rPr>
                      <m:t>𝟏𝟖</m:t>
                    </m:r>
                    <m:sSup>
                      <m:sSupPr>
                        <m:ctrlPr>
                          <a:rPr lang="en-CA" sz="28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CA" sz="28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CA" sz="28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sSup>
                      <m:sSupPr>
                        <m:ctrlPr>
                          <a:rPr lang="en-CA" sz="28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CA" sz="2800" b="1" i="1" smtClean="0"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  <m:sup>
                        <m:r>
                          <a:rPr lang="en-CA" sz="28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</m:sSup>
                  </m:oMath>
                </a14:m>
                <a:r>
                  <a:rPr lang="en-CA" sz="2800" b="1" dirty="0" smtClean="0"/>
                  <a:t> - </a:t>
                </a:r>
                <a:r>
                  <a:rPr lang="en-CA" sz="2800" b="1" dirty="0" smtClean="0"/>
                  <a:t>24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CA" sz="28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CA" sz="28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CA" sz="2800" b="1" i="1" smtClean="0">
                            <a:latin typeface="Cambria Math" panose="02040503050406030204" pitchFamily="18" charset="0"/>
                          </a:rPr>
                          <m:t>𝟒</m:t>
                        </m:r>
                      </m:sup>
                    </m:sSup>
                    <m:sSup>
                      <m:sSupPr>
                        <m:ctrlPr>
                          <a:rPr lang="en-CA" sz="28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CA" sz="2800" b="1" i="1" smtClean="0"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  <m:sup>
                        <m:r>
                          <a:rPr lang="en-CA" sz="28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endParaRPr lang="en-CA" sz="2800" b="1" dirty="0" smtClean="0"/>
              </a:p>
              <a:p>
                <a:pPr marL="514350" indent="-514350">
                  <a:buAutoNum type="arabicParenR" startAt="2"/>
                </a:pPr>
                <a:endParaRPr lang="en-CA" sz="2800" b="1" dirty="0"/>
              </a:p>
              <a:p>
                <a:r>
                  <a:rPr lang="en-CA" sz="2800" b="1" dirty="0" smtClean="0"/>
                  <a:t>      =</a:t>
                </a:r>
                <a:r>
                  <a:rPr lang="en-CA" sz="2400" b="1" dirty="0" smtClean="0"/>
                  <a:t> (</a:t>
                </a:r>
                <a:r>
                  <a:rPr lang="en-CA" sz="2400" b="1" dirty="0" smtClean="0">
                    <a:solidFill>
                      <a:srgbClr val="FF0000"/>
                    </a:solidFill>
                  </a:rPr>
                  <a:t>6</a:t>
                </a:r>
                <a:r>
                  <a:rPr lang="en-CA" sz="2400" b="1" dirty="0" smtClean="0"/>
                  <a:t>)(6)(</a:t>
                </a:r>
                <a:r>
                  <a:rPr lang="en-CA" sz="2400" b="1" dirty="0" smtClean="0">
                    <a:solidFill>
                      <a:srgbClr val="FF0000"/>
                    </a:solidFill>
                  </a:rPr>
                  <a:t>x</a:t>
                </a:r>
                <a:r>
                  <a:rPr lang="en-CA" sz="2400" b="1" dirty="0" smtClean="0"/>
                  <a:t>)(</a:t>
                </a:r>
                <a:r>
                  <a:rPr lang="en-CA" sz="2400" b="1" dirty="0" smtClean="0">
                    <a:solidFill>
                      <a:srgbClr val="FF0000"/>
                    </a:solidFill>
                  </a:rPr>
                  <a:t>x</a:t>
                </a:r>
                <a:r>
                  <a:rPr lang="en-CA" sz="2400" b="1" dirty="0" smtClean="0"/>
                  <a:t>)(x)(x)(</a:t>
                </a:r>
                <a:r>
                  <a:rPr lang="en-CA" sz="2400" b="1" dirty="0" smtClean="0">
                    <a:solidFill>
                      <a:srgbClr val="FF0000"/>
                    </a:solidFill>
                  </a:rPr>
                  <a:t>y</a:t>
                </a:r>
                <a:r>
                  <a:rPr lang="en-CA" sz="2400" b="1" dirty="0" smtClean="0"/>
                  <a:t>)(</a:t>
                </a:r>
                <a:r>
                  <a:rPr lang="en-CA" sz="2400" b="1" dirty="0" smtClean="0">
                    <a:solidFill>
                      <a:srgbClr val="FF0000"/>
                    </a:solidFill>
                  </a:rPr>
                  <a:t>y</a:t>
                </a:r>
                <a:r>
                  <a:rPr lang="en-CA" sz="2400" b="1" dirty="0" smtClean="0"/>
                  <a:t>)(y)(y) +(</a:t>
                </a:r>
                <a:r>
                  <a:rPr lang="en-CA" sz="2400" b="1" dirty="0" smtClean="0">
                    <a:solidFill>
                      <a:srgbClr val="FF0000"/>
                    </a:solidFill>
                  </a:rPr>
                  <a:t>6</a:t>
                </a:r>
                <a:r>
                  <a:rPr lang="en-CA" sz="2400" b="1" dirty="0" smtClean="0"/>
                  <a:t>)(3)(</a:t>
                </a:r>
                <a:r>
                  <a:rPr lang="en-CA" sz="2400" b="1" dirty="0" smtClean="0">
                    <a:solidFill>
                      <a:srgbClr val="FF0000"/>
                    </a:solidFill>
                  </a:rPr>
                  <a:t>x</a:t>
                </a:r>
                <a:r>
                  <a:rPr lang="en-CA" sz="2400" b="1" dirty="0" smtClean="0"/>
                  <a:t>)(</a:t>
                </a:r>
                <a:r>
                  <a:rPr lang="en-CA" sz="2400" b="1" dirty="0" smtClean="0">
                    <a:solidFill>
                      <a:srgbClr val="FF0000"/>
                    </a:solidFill>
                  </a:rPr>
                  <a:t>x</a:t>
                </a:r>
                <a:r>
                  <a:rPr lang="en-CA" sz="2400" b="1" dirty="0" smtClean="0"/>
                  <a:t>)(</a:t>
                </a:r>
                <a:r>
                  <a:rPr lang="en-CA" sz="2400" b="1" dirty="0" smtClean="0">
                    <a:solidFill>
                      <a:srgbClr val="FF0000"/>
                    </a:solidFill>
                  </a:rPr>
                  <a:t>y</a:t>
                </a:r>
                <a:r>
                  <a:rPr lang="en-CA" sz="2400" b="1" dirty="0" smtClean="0"/>
                  <a:t>)(</a:t>
                </a:r>
                <a:r>
                  <a:rPr lang="en-CA" sz="2400" b="1" dirty="0" smtClean="0">
                    <a:solidFill>
                      <a:srgbClr val="FF0000"/>
                    </a:solidFill>
                  </a:rPr>
                  <a:t>y</a:t>
                </a:r>
                <a:r>
                  <a:rPr lang="en-CA" sz="2400" b="1" dirty="0" smtClean="0"/>
                  <a:t>)(y) – (</a:t>
                </a:r>
                <a:r>
                  <a:rPr lang="en-CA" sz="2400" b="1" dirty="0" smtClean="0">
                    <a:solidFill>
                      <a:srgbClr val="FF0000"/>
                    </a:solidFill>
                  </a:rPr>
                  <a:t>6</a:t>
                </a:r>
                <a:r>
                  <a:rPr lang="en-CA" sz="2400" b="1" dirty="0" smtClean="0"/>
                  <a:t>)(4)(</a:t>
                </a:r>
                <a:r>
                  <a:rPr lang="en-CA" sz="2400" b="1" dirty="0" smtClean="0">
                    <a:solidFill>
                      <a:srgbClr val="FF0000"/>
                    </a:solidFill>
                  </a:rPr>
                  <a:t>x</a:t>
                </a:r>
                <a:r>
                  <a:rPr lang="en-CA" sz="2400" b="1" dirty="0" smtClean="0"/>
                  <a:t>)(</a:t>
                </a:r>
                <a:r>
                  <a:rPr lang="en-CA" sz="2400" b="1" dirty="0" smtClean="0">
                    <a:solidFill>
                      <a:srgbClr val="FF0000"/>
                    </a:solidFill>
                  </a:rPr>
                  <a:t>x</a:t>
                </a:r>
                <a:r>
                  <a:rPr lang="en-CA" sz="2400" b="1" dirty="0" smtClean="0"/>
                  <a:t>)(x)(x)(</a:t>
                </a:r>
                <a:r>
                  <a:rPr lang="en-CA" sz="2400" b="1" dirty="0" smtClean="0">
                    <a:solidFill>
                      <a:srgbClr val="FF0000"/>
                    </a:solidFill>
                  </a:rPr>
                  <a:t>y</a:t>
                </a:r>
                <a:r>
                  <a:rPr lang="en-CA" sz="2400" b="1" dirty="0" smtClean="0"/>
                  <a:t>)(</a:t>
                </a:r>
                <a:r>
                  <a:rPr lang="en-CA" sz="2400" b="1" dirty="0" smtClean="0">
                    <a:solidFill>
                      <a:srgbClr val="FF0000"/>
                    </a:solidFill>
                  </a:rPr>
                  <a:t>y</a:t>
                </a:r>
                <a:r>
                  <a:rPr lang="en-CA" sz="2400" b="1" dirty="0" smtClean="0"/>
                  <a:t>)</a:t>
                </a:r>
              </a:p>
              <a:p>
                <a:endParaRPr lang="en-CA" sz="2400" b="1" dirty="0"/>
              </a:p>
              <a:p>
                <a:r>
                  <a:rPr lang="en-CA" sz="2400" b="1" dirty="0" smtClean="0"/>
                  <a:t>       = </a:t>
                </a:r>
                <a:r>
                  <a:rPr lang="en-CA" sz="2400" b="1" dirty="0" smtClean="0">
                    <a:solidFill>
                      <a:srgbClr val="FF0000"/>
                    </a:solidFill>
                  </a:rPr>
                  <a:t>6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CA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CA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CA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sSup>
                      <m:sSupPr>
                        <m:ctrlPr>
                          <a:rPr lang="en-CA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CA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  <m:sup>
                        <m:r>
                          <a:rPr lang="en-CA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CA" sz="2400" b="1" dirty="0" smtClean="0"/>
                  <a:t>(6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CA" sz="24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CA" sz="24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CA" sz="24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sSup>
                      <m:sSupPr>
                        <m:ctrlPr>
                          <a:rPr lang="en-CA" sz="24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CA" sz="2400" b="1" i="1" smtClean="0"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  <m:sup>
                        <m:r>
                          <a:rPr lang="en-CA" sz="24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CA" sz="2400" b="1" dirty="0" smtClean="0"/>
                  <a:t> + </a:t>
                </a:r>
                <a:r>
                  <a:rPr lang="en-CA" sz="2400" b="1" dirty="0" smtClean="0"/>
                  <a:t>3</a:t>
                </a:r>
                <a14:m>
                  <m:oMath xmlns:m="http://schemas.openxmlformats.org/officeDocument/2006/math">
                    <m:r>
                      <a:rPr lang="en-CA" sz="2400" b="1" i="1" smtClean="0">
                        <a:latin typeface="Cambria Math" panose="02040503050406030204" pitchFamily="18" charset="0"/>
                      </a:rPr>
                      <m:t>𝒚</m:t>
                    </m:r>
                    <m:r>
                      <a:rPr lang="en-CA" sz="2400" b="1" i="1" smtClean="0">
                        <a:latin typeface="Cambria Math" panose="02040503050406030204" pitchFamily="18" charset="0"/>
                      </a:rPr>
                      <m:t> −</m:t>
                    </m:r>
                    <m:r>
                      <a:rPr lang="en-CA" sz="2400" b="1" i="1" smtClean="0">
                        <a:latin typeface="Cambria Math" panose="02040503050406030204" pitchFamily="18" charset="0"/>
                      </a:rPr>
                      <m:t>𝟒</m:t>
                    </m:r>
                    <m:sSup>
                      <m:sSupPr>
                        <m:ctrlPr>
                          <a:rPr lang="en-CA" sz="24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CA" sz="24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CA" sz="24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CA" sz="2400" b="1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CA" sz="2400" b="1" dirty="0" smtClean="0"/>
              </a:p>
              <a:p>
                <a:endParaRPr lang="en-CA" sz="2400" b="1" dirty="0" smtClean="0"/>
              </a:p>
              <a:p>
                <a:pPr marL="514350" indent="-514350">
                  <a:buAutoNum type="arabicParenR" startAt="2"/>
                </a:pPr>
                <a:endParaRPr lang="en-CA" sz="2800" b="1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7379" y="108284"/>
                <a:ext cx="10756232" cy="6489405"/>
              </a:xfrm>
              <a:prstGeom prst="rect">
                <a:avLst/>
              </a:prstGeom>
              <a:blipFill rotWithShape="0">
                <a:blip r:embed="rId2"/>
                <a:stretch>
                  <a:fillRect l="-1190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09474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0" y="0"/>
                <a:ext cx="12084148" cy="66617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sz="2800" b="1" dirty="0" smtClean="0"/>
                  <a:t>        </a:t>
                </a:r>
              </a:p>
              <a:p>
                <a:r>
                  <a:rPr lang="en-CA" sz="2800" b="1" dirty="0"/>
                  <a:t> </a:t>
                </a:r>
                <a:r>
                  <a:rPr lang="en-CA" sz="2800" b="1" dirty="0" smtClean="0"/>
                  <a:t>      3)      </a:t>
                </a:r>
                <a:r>
                  <a:rPr lang="en-CA" sz="2800" b="1" dirty="0"/>
                  <a:t>3</a:t>
                </a:r>
                <a:r>
                  <a:rPr lang="en-CA" sz="2800" b="1" dirty="0" smtClean="0"/>
                  <a:t>2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CA" sz="28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CA" sz="28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CA" sz="28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</m:sSup>
                    <m:sSup>
                      <m:sSupPr>
                        <m:ctrlPr>
                          <a:rPr lang="en-CA" sz="28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CA" sz="2800" b="1" i="1" smtClean="0"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  <m:sup>
                        <m:r>
                          <a:rPr lang="en-CA" sz="28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CA" sz="2800" b="1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CA" sz="2800" b="1" i="1" smtClean="0">
                        <a:latin typeface="Cambria Math" panose="02040503050406030204" pitchFamily="18" charset="0"/>
                      </a:rPr>
                      <m:t>𝟖</m:t>
                    </m:r>
                    <m:sSup>
                      <m:sSupPr>
                        <m:ctrlPr>
                          <a:rPr lang="en-CA" sz="28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CA" sz="28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CA" sz="28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sSup>
                      <m:sSupPr>
                        <m:ctrlPr>
                          <a:rPr lang="en-CA" sz="28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CA" sz="2800" b="1" i="1" smtClean="0"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  <m:sup>
                        <m:r>
                          <a:rPr lang="en-CA" sz="28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CA" sz="2800" b="1" dirty="0" smtClean="0"/>
                  <a:t> - </a:t>
                </a:r>
                <a:r>
                  <a:rPr lang="en-CA" sz="2800" b="1" dirty="0" smtClean="0"/>
                  <a:t>16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CA" sz="28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CA" sz="28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CA" sz="2800" b="1" i="1" smtClean="0">
                            <a:latin typeface="Cambria Math" panose="02040503050406030204" pitchFamily="18" charset="0"/>
                          </a:rPr>
                          <m:t>𝟒</m:t>
                        </m:r>
                      </m:sup>
                    </m:sSup>
                    <m:sSup>
                      <m:sSupPr>
                        <m:ctrlPr>
                          <a:rPr lang="en-CA" sz="28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CA" sz="2800" b="1" i="1" smtClean="0"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  <m:sup>
                        <m:r>
                          <a:rPr lang="en-CA" sz="28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</m:sSup>
                  </m:oMath>
                </a14:m>
                <a:endParaRPr lang="en-CA" sz="2800" b="1" dirty="0" smtClean="0"/>
              </a:p>
              <a:p>
                <a:endParaRPr lang="en-CA" sz="2800" b="1" dirty="0"/>
              </a:p>
              <a:p>
                <a:r>
                  <a:rPr lang="en-CA" sz="2800" b="1" dirty="0" smtClean="0"/>
                  <a:t>             </a:t>
                </a:r>
                <a:r>
                  <a:rPr lang="en-CA" sz="2800" b="1" dirty="0" smtClean="0"/>
                  <a:t> = (</a:t>
                </a:r>
                <a:r>
                  <a:rPr lang="en-CA" sz="2800" b="1" dirty="0">
                    <a:solidFill>
                      <a:srgbClr val="FF0000"/>
                    </a:solidFill>
                  </a:rPr>
                  <a:t>8</a:t>
                </a:r>
                <a:r>
                  <a:rPr lang="en-CA" sz="2800" b="1" dirty="0" smtClean="0"/>
                  <a:t>)(4)(</a:t>
                </a:r>
                <a:r>
                  <a:rPr lang="en-CA" sz="2800" b="1" dirty="0" smtClean="0">
                    <a:solidFill>
                      <a:srgbClr val="FF0000"/>
                    </a:solidFill>
                  </a:rPr>
                  <a:t>x</a:t>
                </a:r>
                <a:r>
                  <a:rPr lang="en-CA" sz="2800" b="1" dirty="0" smtClean="0"/>
                  <a:t>)(</a:t>
                </a:r>
                <a:r>
                  <a:rPr lang="en-CA" sz="2800" b="1" dirty="0" smtClean="0">
                    <a:solidFill>
                      <a:srgbClr val="FF0000"/>
                    </a:solidFill>
                  </a:rPr>
                  <a:t>x</a:t>
                </a:r>
                <a:r>
                  <a:rPr lang="en-CA" sz="2800" b="1" dirty="0" smtClean="0"/>
                  <a:t>)(x)(</a:t>
                </a:r>
                <a:r>
                  <a:rPr lang="en-CA" sz="2800" b="1" dirty="0" smtClean="0">
                    <a:solidFill>
                      <a:srgbClr val="FF0000"/>
                    </a:solidFill>
                  </a:rPr>
                  <a:t>y</a:t>
                </a:r>
                <a:r>
                  <a:rPr lang="en-CA" sz="2800" b="1" dirty="0" smtClean="0"/>
                  <a:t>)(</a:t>
                </a:r>
                <a:r>
                  <a:rPr lang="en-CA" sz="2800" b="1" dirty="0" smtClean="0">
                    <a:solidFill>
                      <a:srgbClr val="FF0000"/>
                    </a:solidFill>
                  </a:rPr>
                  <a:t>y</a:t>
                </a:r>
                <a:r>
                  <a:rPr lang="en-CA" sz="2800" b="1" dirty="0" smtClean="0"/>
                  <a:t>) +(</a:t>
                </a:r>
                <a:r>
                  <a:rPr lang="en-CA" sz="2800" b="1" dirty="0">
                    <a:solidFill>
                      <a:srgbClr val="FF0000"/>
                    </a:solidFill>
                  </a:rPr>
                  <a:t>8</a:t>
                </a:r>
                <a:r>
                  <a:rPr lang="en-CA" sz="2800" b="1" dirty="0" smtClean="0"/>
                  <a:t>)(</a:t>
                </a:r>
                <a:r>
                  <a:rPr lang="en-CA" sz="2800" b="1" dirty="0" smtClean="0">
                    <a:solidFill>
                      <a:srgbClr val="FF0000"/>
                    </a:solidFill>
                  </a:rPr>
                  <a:t>x</a:t>
                </a:r>
                <a:r>
                  <a:rPr lang="en-CA" sz="2800" b="1" dirty="0" smtClean="0"/>
                  <a:t>)(</a:t>
                </a:r>
                <a:r>
                  <a:rPr lang="en-CA" sz="2800" b="1" dirty="0" smtClean="0">
                    <a:solidFill>
                      <a:srgbClr val="FF0000"/>
                    </a:solidFill>
                  </a:rPr>
                  <a:t>x</a:t>
                </a:r>
                <a:r>
                  <a:rPr lang="en-CA" sz="2800" b="1" dirty="0" smtClean="0"/>
                  <a:t>)(</a:t>
                </a:r>
                <a:r>
                  <a:rPr lang="en-CA" sz="2800" b="1" dirty="0" smtClean="0">
                    <a:solidFill>
                      <a:srgbClr val="FF0000"/>
                    </a:solidFill>
                  </a:rPr>
                  <a:t>y</a:t>
                </a:r>
                <a:r>
                  <a:rPr lang="en-CA" sz="2800" b="1" dirty="0" smtClean="0"/>
                  <a:t>)(</a:t>
                </a:r>
                <a:r>
                  <a:rPr lang="en-CA" sz="2800" b="1" dirty="0" smtClean="0">
                    <a:solidFill>
                      <a:srgbClr val="FF0000"/>
                    </a:solidFill>
                  </a:rPr>
                  <a:t>y</a:t>
                </a:r>
                <a:r>
                  <a:rPr lang="en-CA" sz="2800" b="1" dirty="0" smtClean="0"/>
                  <a:t>) – (</a:t>
                </a:r>
                <a:r>
                  <a:rPr lang="en-CA" sz="2800" b="1" dirty="0">
                    <a:solidFill>
                      <a:srgbClr val="FF0000"/>
                    </a:solidFill>
                  </a:rPr>
                  <a:t>8</a:t>
                </a:r>
                <a:r>
                  <a:rPr lang="en-CA" sz="2800" b="1" dirty="0" smtClean="0"/>
                  <a:t>)(</a:t>
                </a:r>
                <a:r>
                  <a:rPr lang="en-CA" sz="2800" b="1" dirty="0"/>
                  <a:t>2</a:t>
                </a:r>
                <a:r>
                  <a:rPr lang="en-CA" sz="2800" b="1" dirty="0" smtClean="0"/>
                  <a:t>)(</a:t>
                </a:r>
                <a:r>
                  <a:rPr lang="en-CA" sz="2800" b="1" dirty="0" smtClean="0">
                    <a:solidFill>
                      <a:srgbClr val="FF0000"/>
                    </a:solidFill>
                  </a:rPr>
                  <a:t>x</a:t>
                </a:r>
                <a:r>
                  <a:rPr lang="en-CA" sz="2800" b="1" dirty="0" smtClean="0"/>
                  <a:t>)(</a:t>
                </a:r>
                <a:r>
                  <a:rPr lang="en-CA" sz="2800" b="1" dirty="0" smtClean="0">
                    <a:solidFill>
                      <a:srgbClr val="FF0000"/>
                    </a:solidFill>
                  </a:rPr>
                  <a:t>x</a:t>
                </a:r>
                <a:r>
                  <a:rPr lang="en-CA" sz="2800" b="1" dirty="0" smtClean="0"/>
                  <a:t>)(x)(x)(</a:t>
                </a:r>
                <a:r>
                  <a:rPr lang="en-CA" sz="2800" b="1" dirty="0" smtClean="0">
                    <a:solidFill>
                      <a:srgbClr val="FF0000"/>
                    </a:solidFill>
                  </a:rPr>
                  <a:t>y</a:t>
                </a:r>
                <a:r>
                  <a:rPr lang="en-CA" sz="2800" b="1" dirty="0" smtClean="0"/>
                  <a:t>)(</a:t>
                </a:r>
                <a:r>
                  <a:rPr lang="en-CA" sz="2800" b="1" dirty="0" smtClean="0">
                    <a:solidFill>
                      <a:srgbClr val="FF0000"/>
                    </a:solidFill>
                  </a:rPr>
                  <a:t>y</a:t>
                </a:r>
                <a:r>
                  <a:rPr lang="en-CA" sz="2800" b="1" dirty="0" smtClean="0"/>
                  <a:t>)(y)</a:t>
                </a:r>
              </a:p>
              <a:p>
                <a:endParaRPr lang="en-CA" sz="2800" b="1" dirty="0"/>
              </a:p>
              <a:p>
                <a:r>
                  <a:rPr lang="en-CA" sz="2800" b="1" dirty="0" smtClean="0"/>
                  <a:t>              </a:t>
                </a:r>
                <a:r>
                  <a:rPr lang="en-CA" sz="2800" b="1" dirty="0" smtClean="0"/>
                  <a:t>= </a:t>
                </a:r>
                <a:r>
                  <a:rPr lang="en-CA" sz="2800" b="1" dirty="0">
                    <a:solidFill>
                      <a:srgbClr val="FF0000"/>
                    </a:solidFill>
                  </a:rPr>
                  <a:t>8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CA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CA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CA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sSup>
                      <m:sSupPr>
                        <m:ctrlPr>
                          <a:rPr lang="en-CA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CA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  <m:sup>
                        <m:r>
                          <a:rPr lang="en-CA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CA" sz="2800" b="1" dirty="0" smtClean="0"/>
                  <a:t>(</a:t>
                </a:r>
                <a:r>
                  <a:rPr lang="en-CA" sz="2800" b="1" dirty="0" err="1" smtClean="0"/>
                  <a:t>4x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CA" sz="28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CA" sz="2800" b="1" i="1" smtClean="0"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  <m:sup>
                        <m:r>
                          <a:rPr lang="en-CA" sz="28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CA" sz="2800" b="1" dirty="0" smtClean="0"/>
                  <a:t> + </a:t>
                </a:r>
                <a:r>
                  <a:rPr lang="en-CA" sz="2800" b="1" dirty="0" smtClean="0"/>
                  <a:t>1</a:t>
                </a:r>
                <a14:m>
                  <m:oMath xmlns:m="http://schemas.openxmlformats.org/officeDocument/2006/math">
                    <m:r>
                      <a:rPr lang="en-CA" sz="2800" b="1" i="1" smtClean="0">
                        <a:latin typeface="Cambria Math" panose="02040503050406030204" pitchFamily="18" charset="0"/>
                      </a:rPr>
                      <m:t> −</m:t>
                    </m:r>
                    <m:r>
                      <a:rPr lang="en-CA" sz="2800" b="1" i="1" smtClean="0">
                        <a:latin typeface="Cambria Math" panose="02040503050406030204" pitchFamily="18" charset="0"/>
                      </a:rPr>
                      <m:t>𝟐</m:t>
                    </m:r>
                    <m:sSup>
                      <m:sSupPr>
                        <m:ctrlPr>
                          <a:rPr lang="en-CA" sz="28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CA" sz="28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CA" sz="28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CA" sz="2800" b="1" dirty="0" smtClean="0"/>
                  <a:t>y)</a:t>
                </a:r>
              </a:p>
              <a:p>
                <a:endParaRPr lang="en-CA" sz="2800" b="1" dirty="0"/>
              </a:p>
              <a:p>
                <a:endParaRPr lang="en-CA" sz="2800" b="1" dirty="0" smtClean="0"/>
              </a:p>
              <a:p>
                <a:r>
                  <a:rPr lang="en-CA" sz="2800" b="1" dirty="0"/>
                  <a:t> </a:t>
                </a:r>
                <a:r>
                  <a:rPr lang="en-CA" sz="2800" b="1" dirty="0" smtClean="0"/>
                  <a:t>      4)     </a:t>
                </a:r>
                <a:r>
                  <a:rPr lang="en-CA" sz="2800" b="1" dirty="0" smtClean="0"/>
                  <a:t>33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CA" sz="28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CA" sz="28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CA" sz="28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</m:sSup>
                    <m:sSup>
                      <m:sSupPr>
                        <m:ctrlPr>
                          <a:rPr lang="en-CA" sz="28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CA" sz="2800" b="1" i="1" smtClean="0"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  <m:sup>
                        <m:r>
                          <a:rPr lang="en-CA" sz="28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CA" sz="2800" b="1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CA" sz="2800" b="1" i="1" smtClean="0">
                        <a:latin typeface="Cambria Math" panose="02040503050406030204" pitchFamily="18" charset="0"/>
                      </a:rPr>
                      <m:t>𝟏𝟏</m:t>
                    </m:r>
                    <m:sSup>
                      <m:sSupPr>
                        <m:ctrlPr>
                          <a:rPr lang="en-CA" sz="28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CA" sz="2800" b="1" i="1" smtClean="0"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  <m:sup>
                        <m:r>
                          <a:rPr lang="en-CA" sz="28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CA" sz="2800" b="1" dirty="0" smtClean="0"/>
                  <a:t> </a:t>
                </a:r>
                <a:r>
                  <a:rPr lang="en-CA" sz="2800" b="1" dirty="0"/>
                  <a:t>+</a:t>
                </a:r>
                <a:r>
                  <a:rPr lang="en-CA" sz="2800" b="1" dirty="0" smtClean="0"/>
                  <a:t> 66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CA" sz="28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CA" sz="28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CA" sz="2800" b="1" i="1" smtClean="0">
                            <a:latin typeface="Cambria Math" panose="02040503050406030204" pitchFamily="18" charset="0"/>
                          </a:rPr>
                          <m:t>𝟒</m:t>
                        </m:r>
                      </m:sup>
                    </m:sSup>
                    <m:sSup>
                      <m:sSupPr>
                        <m:ctrlPr>
                          <a:rPr lang="en-CA" sz="28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CA" sz="2800" b="1" i="1" smtClean="0"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  <m:sup>
                        <m:r>
                          <a:rPr lang="en-CA" sz="28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endParaRPr lang="en-CA" sz="2800" b="1" dirty="0" smtClean="0"/>
              </a:p>
              <a:p>
                <a:endParaRPr lang="en-CA" sz="2800" b="1" dirty="0"/>
              </a:p>
              <a:p>
                <a:r>
                  <a:rPr lang="en-CA" sz="2800" b="1" dirty="0" smtClean="0"/>
                  <a:t>               = (</a:t>
                </a:r>
                <a:r>
                  <a:rPr lang="en-CA" sz="2800" b="1" dirty="0" smtClean="0">
                    <a:solidFill>
                      <a:srgbClr val="FF0000"/>
                    </a:solidFill>
                  </a:rPr>
                  <a:t>11</a:t>
                </a:r>
                <a:r>
                  <a:rPr lang="en-CA" sz="2800" b="1" dirty="0" smtClean="0"/>
                  <a:t>)(3)(x)(x)(x)(</a:t>
                </a:r>
                <a:r>
                  <a:rPr lang="en-CA" sz="2800" b="1" dirty="0" smtClean="0">
                    <a:solidFill>
                      <a:srgbClr val="FF0000"/>
                    </a:solidFill>
                  </a:rPr>
                  <a:t>y</a:t>
                </a:r>
                <a:r>
                  <a:rPr lang="en-CA" sz="2800" b="1" dirty="0" smtClean="0"/>
                  <a:t>)(</a:t>
                </a:r>
                <a:r>
                  <a:rPr lang="en-CA" sz="2800" b="1" dirty="0" smtClean="0">
                    <a:solidFill>
                      <a:srgbClr val="FF0000"/>
                    </a:solidFill>
                  </a:rPr>
                  <a:t>y</a:t>
                </a:r>
                <a:r>
                  <a:rPr lang="en-CA" sz="2800" b="1" dirty="0" smtClean="0"/>
                  <a:t>) +(</a:t>
                </a:r>
                <a:r>
                  <a:rPr lang="en-CA" sz="2800" b="1" dirty="0" smtClean="0">
                    <a:solidFill>
                      <a:srgbClr val="FF0000"/>
                    </a:solidFill>
                  </a:rPr>
                  <a:t>11</a:t>
                </a:r>
                <a:r>
                  <a:rPr lang="en-CA" sz="2800" b="1" dirty="0" smtClean="0"/>
                  <a:t>)(</a:t>
                </a:r>
                <a:r>
                  <a:rPr lang="en-CA" sz="2800" b="1" dirty="0" smtClean="0">
                    <a:solidFill>
                      <a:srgbClr val="FF0000"/>
                    </a:solidFill>
                  </a:rPr>
                  <a:t>y</a:t>
                </a:r>
                <a:r>
                  <a:rPr lang="en-CA" sz="2800" b="1" dirty="0" smtClean="0"/>
                  <a:t>)(</a:t>
                </a:r>
                <a:r>
                  <a:rPr lang="en-CA" sz="2800" b="1" dirty="0" smtClean="0">
                    <a:solidFill>
                      <a:srgbClr val="FF0000"/>
                    </a:solidFill>
                  </a:rPr>
                  <a:t>y</a:t>
                </a:r>
                <a:r>
                  <a:rPr lang="en-CA" sz="2800" b="1" dirty="0" smtClean="0"/>
                  <a:t>) + (</a:t>
                </a:r>
                <a:r>
                  <a:rPr lang="en-CA" sz="2800" b="1" dirty="0" smtClean="0">
                    <a:solidFill>
                      <a:srgbClr val="FF0000"/>
                    </a:solidFill>
                  </a:rPr>
                  <a:t>11</a:t>
                </a:r>
                <a:r>
                  <a:rPr lang="en-CA" sz="2800" b="1" dirty="0" smtClean="0"/>
                  <a:t>)(</a:t>
                </a:r>
                <a:r>
                  <a:rPr lang="en-CA" sz="2800" b="1" dirty="0"/>
                  <a:t>6</a:t>
                </a:r>
                <a:r>
                  <a:rPr lang="en-CA" sz="2800" b="1" dirty="0" smtClean="0"/>
                  <a:t>)(x)(x)(x)(x)(</a:t>
                </a:r>
                <a:r>
                  <a:rPr lang="en-CA" sz="2800" b="1" dirty="0" smtClean="0">
                    <a:solidFill>
                      <a:srgbClr val="FF0000"/>
                    </a:solidFill>
                  </a:rPr>
                  <a:t>y</a:t>
                </a:r>
                <a:r>
                  <a:rPr lang="en-CA" sz="2800" b="1" dirty="0" smtClean="0"/>
                  <a:t>)(</a:t>
                </a:r>
                <a:r>
                  <a:rPr lang="en-CA" sz="2800" b="1" dirty="0" smtClean="0">
                    <a:solidFill>
                      <a:srgbClr val="FF0000"/>
                    </a:solidFill>
                  </a:rPr>
                  <a:t>y</a:t>
                </a:r>
                <a:r>
                  <a:rPr lang="en-CA" sz="2800" b="1" dirty="0" smtClean="0"/>
                  <a:t>)</a:t>
                </a:r>
              </a:p>
              <a:p>
                <a:endParaRPr lang="en-CA" sz="2800" b="1" dirty="0"/>
              </a:p>
              <a:p>
                <a:r>
                  <a:rPr lang="en-CA" sz="2800" b="1" dirty="0" smtClean="0"/>
                  <a:t>              = </a:t>
                </a:r>
                <a:r>
                  <a:rPr lang="en-CA" sz="2800" b="1" dirty="0" smtClean="0">
                    <a:solidFill>
                      <a:srgbClr val="FF0000"/>
                    </a:solidFill>
                  </a:rPr>
                  <a:t>11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CA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CA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  <m:sup>
                        <m:r>
                          <a:rPr lang="en-CA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CA" sz="2800" b="1" dirty="0" smtClean="0"/>
                  <a:t>(</a:t>
                </a:r>
                <a:r>
                  <a:rPr lang="en-CA" sz="2800" b="1" dirty="0" smtClean="0"/>
                  <a:t>3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CA" sz="28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CA" sz="28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CA" sz="28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</m:sSup>
                  </m:oMath>
                </a14:m>
                <a:r>
                  <a:rPr lang="en-CA" sz="2800" b="1" dirty="0" smtClean="0"/>
                  <a:t> + 1</a:t>
                </a:r>
                <a14:m>
                  <m:oMath xmlns:m="http://schemas.openxmlformats.org/officeDocument/2006/math">
                    <m:r>
                      <a:rPr lang="en-CA" sz="2800" b="1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CA" sz="2800" b="1" i="1" smtClean="0">
                        <a:latin typeface="Cambria Math" panose="02040503050406030204" pitchFamily="18" charset="0"/>
                      </a:rPr>
                      <m:t>+ </m:t>
                    </m:r>
                    <m:r>
                      <a:rPr lang="en-CA" sz="2800" b="1" i="1" smtClean="0">
                        <a:latin typeface="Cambria Math" panose="02040503050406030204" pitchFamily="18" charset="0"/>
                      </a:rPr>
                      <m:t>𝟔</m:t>
                    </m:r>
                    <m:sSup>
                      <m:sSupPr>
                        <m:ctrlPr>
                          <a:rPr lang="en-CA" sz="28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CA" sz="28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CA" sz="2800" b="1" i="1" smtClean="0">
                            <a:latin typeface="Cambria Math" panose="02040503050406030204" pitchFamily="18" charset="0"/>
                          </a:rPr>
                          <m:t>𝟒</m:t>
                        </m:r>
                      </m:sup>
                    </m:sSup>
                  </m:oMath>
                </a14:m>
                <a:r>
                  <a:rPr lang="en-CA" sz="2800" b="1" dirty="0" smtClean="0"/>
                  <a:t>)</a:t>
                </a:r>
                <a:endParaRPr lang="en-CA" sz="2800" b="1" dirty="0" smtClean="0"/>
              </a:p>
              <a:p>
                <a:endParaRPr lang="en-CA" sz="2800" b="1" dirty="0" smtClean="0"/>
              </a:p>
              <a:p>
                <a:endParaRPr lang="en-CA" sz="2800" b="1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2084148" cy="666176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04925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126609" y="0"/>
                <a:ext cx="5472333" cy="60848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CA" dirty="0" smtClean="0"/>
              </a:p>
              <a:p>
                <a:r>
                  <a:rPr lang="en-CA" sz="2800" b="1" dirty="0"/>
                  <a:t> </a:t>
                </a:r>
                <a:r>
                  <a:rPr lang="en-CA" sz="2800" b="1" dirty="0" smtClean="0"/>
                  <a:t>     5.    2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CA" sz="28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CA" sz="28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n-CA" sz="2800" b="1" i="1" smtClean="0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  <m:sup>
                        <m:r>
                          <a:rPr lang="en-CA" sz="28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sSup>
                      <m:sSupPr>
                        <m:ctrlPr>
                          <a:rPr lang="en-CA" sz="28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CA" sz="2800" b="1" i="1" smtClean="0"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  <m:sup>
                        <m:r>
                          <a:rPr lang="en-CA" sz="28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d>
                      <m:dPr>
                        <m:ctrlPr>
                          <a:rPr lang="en-CA" sz="28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CA" sz="2800" b="1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CA" sz="2800" b="1" i="1" smtClean="0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CA" sz="2800" b="1" i="1" smtClean="0">
                                <a:latin typeface="Cambria Math" panose="02040503050406030204" pitchFamily="18" charset="0"/>
                              </a:rPr>
                              <m:t>𝟒</m:t>
                            </m:r>
                          </m:sup>
                        </m:sSup>
                        <m:r>
                          <a:rPr lang="en-CA" sz="2800" b="1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CA" sz="2800" b="1" i="1" smtClean="0">
                            <a:latin typeface="Cambria Math" panose="02040503050406030204" pitchFamily="18" charset="0"/>
                          </a:rPr>
                          <m:t>𝟒</m:t>
                        </m:r>
                        <m:sSup>
                          <m:sSupPr>
                            <m:ctrlPr>
                              <a:rPr lang="en-CA" sz="2800" b="1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CA" sz="2800" b="1" i="1" smtClean="0">
                                <a:latin typeface="Cambria Math" panose="02040503050406030204" pitchFamily="18" charset="0"/>
                              </a:rPr>
                              <m:t>𝒚</m:t>
                            </m:r>
                          </m:e>
                          <m:sup>
                            <m:r>
                              <a:rPr lang="en-CA" sz="2800" b="1" i="1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  <m:r>
                          <a:rPr lang="en-CA" sz="2800" b="1" i="1" smtClean="0">
                            <a:latin typeface="Cambria Math" panose="02040503050406030204" pitchFamily="18" charset="0"/>
                          </a:rPr>
                          <m:t> −</m:t>
                        </m:r>
                        <m:r>
                          <a:rPr lang="en-CA" sz="28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  <m:sSup>
                          <m:sSupPr>
                            <m:ctrlPr>
                              <a:rPr lang="en-CA" sz="2800" b="1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CA" sz="2800" b="1" i="1" smtClean="0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CA" sz="2800" b="1" i="1" smtClean="0">
                                <a:latin typeface="Cambria Math" panose="02040503050406030204" pitchFamily="18" charset="0"/>
                              </a:rPr>
                              <m:t>𝟒</m:t>
                            </m:r>
                          </m:sup>
                        </m:sSup>
                        <m:r>
                          <a:rPr lang="en-CA" sz="2800" b="1" i="1" smtClean="0"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</m:d>
                  </m:oMath>
                </a14:m>
                <a:endParaRPr lang="en-CA" sz="2800" b="1" dirty="0" smtClean="0"/>
              </a:p>
              <a:p>
                <a:endParaRPr lang="en-CA" sz="2800" b="1" dirty="0" smtClean="0"/>
              </a:p>
              <a:p>
                <a:r>
                  <a:rPr lang="en-CA" sz="2800" b="1" dirty="0"/>
                  <a:t> </a:t>
                </a:r>
                <a:r>
                  <a:rPr lang="en-CA" sz="2800" b="1" dirty="0" smtClean="0"/>
                  <a:t>     6.    </a:t>
                </a:r>
                <a:r>
                  <a:rPr lang="en-CA" sz="2800" b="1" dirty="0"/>
                  <a:t>3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CA" sz="28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CA" sz="28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n-CA" sz="2800" b="1" i="1" smtClean="0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  <m:sup>
                        <m:r>
                          <a:rPr lang="en-CA" sz="2800" b="1" i="1" smtClean="0">
                            <a:latin typeface="Cambria Math" panose="02040503050406030204" pitchFamily="18" charset="0"/>
                          </a:rPr>
                          <m:t>𝟒</m:t>
                        </m:r>
                      </m:sup>
                    </m:sSup>
                    <m:sSup>
                      <m:sSupPr>
                        <m:ctrlPr>
                          <a:rPr lang="en-CA" sz="28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CA" sz="2800" b="1" i="1" smtClean="0"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  <m:sup>
                        <m:r>
                          <a:rPr lang="en-CA" sz="2800" b="1" i="1" smtClean="0">
                            <a:latin typeface="Cambria Math" panose="02040503050406030204" pitchFamily="18" charset="0"/>
                          </a:rPr>
                          <m:t>𝟒</m:t>
                        </m:r>
                      </m:sup>
                    </m:sSup>
                  </m:oMath>
                </a14:m>
                <a:r>
                  <a:rPr lang="en-CA" sz="2800" b="1" dirty="0" smtClean="0"/>
                  <a:t> ( 1 +</a:t>
                </a:r>
                <a14:m>
                  <m:oMath xmlns:m="http://schemas.openxmlformats.org/officeDocument/2006/math">
                    <m:r>
                      <a:rPr lang="en-CA" sz="2800" b="1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CA" sz="2800" b="1" i="0" smtClean="0">
                        <a:latin typeface="Cambria Math" panose="02040503050406030204" pitchFamily="18" charset="0"/>
                      </a:rPr>
                      <m:t>𝟑</m:t>
                    </m:r>
                    <m:sSup>
                      <m:sSupPr>
                        <m:ctrlPr>
                          <a:rPr lang="en-CA" sz="28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CA" sz="28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CA" sz="28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sSup>
                      <m:sSupPr>
                        <m:ctrlPr>
                          <a:rPr lang="en-CA" sz="28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CA" sz="2800" b="1" i="1" smtClean="0"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  <m:sup>
                        <m:r>
                          <a:rPr lang="en-CA" sz="28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CA" sz="2800" b="1" dirty="0" smtClean="0"/>
                  <a:t> - 5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CA" sz="28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CA" sz="2800" b="1" i="1" smtClean="0"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  <m:sup>
                        <m:r>
                          <a:rPr lang="en-CA" sz="28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</m:sSup>
                    <m:r>
                      <a:rPr lang="en-CA" sz="2800" b="1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CA" sz="2800" b="1" dirty="0" smtClean="0"/>
              </a:p>
              <a:p>
                <a:endParaRPr lang="en-CA" sz="2800" b="1" dirty="0"/>
              </a:p>
              <a:p>
                <a:r>
                  <a:rPr lang="en-CA" sz="2800" b="1" dirty="0" smtClean="0"/>
                  <a:t>      7.    5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CA" sz="28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CA" sz="28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CA" sz="28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sSup>
                      <m:sSupPr>
                        <m:ctrlPr>
                          <a:rPr lang="en-CA" sz="28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CA" sz="2800" b="1" i="1" smtClean="0"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  <m:sup>
                        <m:r>
                          <a:rPr lang="en-CA" sz="28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CA" sz="2800" b="1" dirty="0" smtClean="0"/>
                  <a:t>(2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CA" sz="28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CA" sz="2800" b="1" i="1" smtClean="0"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  <m:sup>
                        <m:r>
                          <a:rPr lang="en-CA" sz="2800" b="1" i="1" smtClean="0">
                            <a:latin typeface="Cambria Math" panose="02040503050406030204" pitchFamily="18" charset="0"/>
                          </a:rPr>
                          <m:t>𝟒</m:t>
                        </m:r>
                      </m:sup>
                    </m:sSup>
                  </m:oMath>
                </a14:m>
                <a:r>
                  <a:rPr lang="en-CA" sz="2800" b="1" dirty="0" smtClean="0"/>
                  <a:t> + 4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CA" sz="28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CA" sz="28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CA" sz="2800" b="1" i="1" smtClean="0">
                            <a:latin typeface="Cambria Math" panose="02040503050406030204" pitchFamily="18" charset="0"/>
                          </a:rPr>
                          <m:t>𝟒</m:t>
                        </m:r>
                      </m:sup>
                    </m:sSup>
                  </m:oMath>
                </a14:m>
                <a:r>
                  <a:rPr lang="en-CA" sz="2800" b="1" dirty="0" smtClean="0"/>
                  <a:t> - 3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CA" sz="28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CA" sz="28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CA" sz="28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sSup>
                      <m:sSupPr>
                        <m:ctrlPr>
                          <a:rPr lang="en-CA" sz="28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CA" sz="2800" b="1" i="1" smtClean="0"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  <m:sup>
                        <m:r>
                          <a:rPr lang="en-CA" sz="2800" b="1" i="1" smtClean="0">
                            <a:latin typeface="Cambria Math" panose="02040503050406030204" pitchFamily="18" charset="0"/>
                          </a:rPr>
                          <m:t>𝟒</m:t>
                        </m:r>
                      </m:sup>
                    </m:sSup>
                  </m:oMath>
                </a14:m>
                <a:r>
                  <a:rPr lang="en-CA" sz="2800" b="1" dirty="0" smtClean="0"/>
                  <a:t>)</a:t>
                </a:r>
              </a:p>
              <a:p>
                <a:endParaRPr lang="en-CA" sz="2800" b="1" dirty="0"/>
              </a:p>
              <a:p>
                <a:r>
                  <a:rPr lang="en-CA" sz="2800" b="1" dirty="0" smtClean="0"/>
                  <a:t>      8.    3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CA" sz="28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CA" sz="28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CA" sz="28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</m:sSup>
                    <m:sSup>
                      <m:sSupPr>
                        <m:ctrlPr>
                          <a:rPr lang="en-CA" sz="28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CA" sz="2800" b="1" i="1" smtClean="0"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  <m:sup>
                        <m:r>
                          <a:rPr lang="en-CA" sz="28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CA" sz="2800" b="1" dirty="0" smtClean="0"/>
                  <a:t>(1 + 6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CA" sz="28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CA" sz="28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CA" sz="2800" b="1" i="1" smtClean="0">
                            <a:latin typeface="Cambria Math" panose="02040503050406030204" pitchFamily="18" charset="0"/>
                          </a:rPr>
                          <m:t>𝟒</m:t>
                        </m:r>
                      </m:sup>
                    </m:sSup>
                  </m:oMath>
                </a14:m>
                <a:r>
                  <a:rPr lang="en-CA" sz="2800" b="1" dirty="0" smtClean="0"/>
                  <a:t> + </a:t>
                </a:r>
                <a:r>
                  <a:rPr lang="en-CA" sz="2800" b="1" dirty="0" err="1" smtClean="0"/>
                  <a:t>4y</a:t>
                </a:r>
                <a:r>
                  <a:rPr lang="en-CA" sz="2800" b="1" dirty="0" smtClean="0"/>
                  <a:t>)</a:t>
                </a:r>
              </a:p>
              <a:p>
                <a:endParaRPr lang="en-CA" sz="2800" b="1" dirty="0"/>
              </a:p>
              <a:p>
                <a:r>
                  <a:rPr lang="en-CA" sz="2800" b="1" dirty="0" smtClean="0"/>
                  <a:t>      9.    3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CA" sz="28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CA" sz="28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CA" sz="28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sSup>
                      <m:sSupPr>
                        <m:ctrlPr>
                          <a:rPr lang="en-CA" sz="28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CA" sz="2800" b="1" i="1" smtClean="0"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  <m:sup>
                        <m:r>
                          <a:rPr lang="en-CA" sz="28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CA" sz="2800" b="1" dirty="0" smtClean="0"/>
                  <a:t>(14</a:t>
                </a:r>
                <a14:m>
                  <m:oMath xmlns:m="http://schemas.openxmlformats.org/officeDocument/2006/math">
                    <m:r>
                      <a:rPr lang="en-CA" sz="2800" b="1" i="1" smtClean="0">
                        <a:latin typeface="Cambria Math" panose="02040503050406030204" pitchFamily="18" charset="0"/>
                      </a:rPr>
                      <m:t>𝒙</m:t>
                    </m:r>
                  </m:oMath>
                </a14:m>
                <a:r>
                  <a:rPr lang="en-CA" sz="2800" b="1" dirty="0" smtClean="0"/>
                  <a:t> + 2 – y)</a:t>
                </a:r>
              </a:p>
              <a:p>
                <a:endParaRPr lang="en-CA" sz="2800" b="1" dirty="0"/>
              </a:p>
              <a:p>
                <a:r>
                  <a:rPr lang="en-CA" sz="2800" b="1" dirty="0" smtClean="0"/>
                  <a:t>     10.   </a:t>
                </a:r>
                <a:r>
                  <a:rPr lang="en-CA" sz="2800" b="1" dirty="0"/>
                  <a:t>2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CA" sz="28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CA" sz="28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CA" sz="28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sSup>
                      <m:sSupPr>
                        <m:ctrlPr>
                          <a:rPr lang="en-CA" sz="28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CA" sz="2800" b="1" i="1" smtClean="0"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  <m:sup>
                        <m:r>
                          <a:rPr lang="en-CA" sz="28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CA" sz="2800" b="1" dirty="0" smtClean="0"/>
                  <a:t>( 1 - 4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CA" sz="28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CA" sz="28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CA" sz="2800" b="1" i="1" smtClean="0">
                            <a:latin typeface="Cambria Math" panose="02040503050406030204" pitchFamily="18" charset="0"/>
                          </a:rPr>
                          <m:t>𝟔</m:t>
                        </m:r>
                      </m:sup>
                    </m:sSup>
                  </m:oMath>
                </a14:m>
                <a:r>
                  <a:rPr lang="en-CA" sz="2800" b="1" dirty="0" smtClean="0"/>
                  <a:t> - 3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CA" sz="28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CA" sz="28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CA" sz="28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sSup>
                      <m:sSupPr>
                        <m:ctrlPr>
                          <a:rPr lang="en-CA" sz="28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CA" sz="2800" b="1" i="1" smtClean="0"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  <m:sup>
                        <m:r>
                          <a:rPr lang="en-CA" sz="28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CA" sz="2800" b="1" dirty="0" smtClean="0"/>
                  <a:t>)</a:t>
                </a:r>
              </a:p>
              <a:p>
                <a:endParaRPr lang="en-CA" sz="2800" b="1" dirty="0"/>
              </a:p>
              <a:p>
                <a:r>
                  <a:rPr lang="en-CA" sz="2800" b="1" dirty="0" smtClean="0"/>
                  <a:t>     11.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CA" sz="28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CA" sz="28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en-CA" sz="28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CA" sz="28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sSup>
                      <m:sSupPr>
                        <m:ctrlPr>
                          <a:rPr lang="en-CA" sz="28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CA" sz="2800" b="1" i="1" smtClean="0"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  <m:sup>
                        <m:r>
                          <a:rPr lang="en-CA" sz="28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CA" sz="2800" b="1" i="1" smtClean="0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CA" sz="28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CA" sz="28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CA" sz="28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CA" sz="2800" b="1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CA" sz="2800" b="1" i="1" smtClean="0">
                        <a:latin typeface="Cambria Math" panose="02040503050406030204" pitchFamily="18" charset="0"/>
                      </a:rPr>
                      <m:t>𝟗</m:t>
                    </m:r>
                    <m:r>
                      <a:rPr lang="en-CA" sz="2800" b="1" i="1" smtClean="0"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CA" sz="2800" b="1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CA" sz="2800" b="1" i="1" smtClean="0">
                        <a:latin typeface="Cambria Math" panose="02040503050406030204" pitchFamily="18" charset="0"/>
                      </a:rPr>
                      <m:t>𝟏𝟏</m:t>
                    </m:r>
                    <m:r>
                      <m:rPr>
                        <m:nor/>
                      </m:rPr>
                      <a:rPr lang="en-CA" sz="2800" b="1" dirty="0" smtClean="0"/>
                      <m:t>y</m:t>
                    </m:r>
                    <m:r>
                      <a:rPr lang="en-CA" sz="2800" b="1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CA" sz="2800" b="1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609" y="0"/>
                <a:ext cx="5472333" cy="6084807"/>
              </a:xfrm>
              <a:prstGeom prst="rect">
                <a:avLst/>
              </a:prstGeom>
              <a:blipFill rotWithShape="0">
                <a:blip r:embed="rId2"/>
                <a:stretch>
                  <a:fillRect b="-2004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5894363" y="112542"/>
                <a:ext cx="6147582" cy="13947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sz="2800" b="1" dirty="0" smtClean="0"/>
                  <a:t> 12.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CA" sz="28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CA" sz="28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CA" sz="28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sSup>
                      <m:sSupPr>
                        <m:ctrlPr>
                          <a:rPr lang="en-CA" sz="28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CA" sz="2800" b="1" i="1" smtClean="0"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  <m:sup>
                        <m:r>
                          <a:rPr lang="en-CA" sz="28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CA" sz="2800" b="1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CA" sz="2800" b="1" i="1" smtClean="0">
                        <a:latin typeface="Cambria Math" panose="02040503050406030204" pitchFamily="18" charset="0"/>
                      </a:rPr>
                      <m:t>𝒚</m:t>
                    </m:r>
                    <m:r>
                      <a:rPr lang="en-CA" sz="2800" b="1" i="1" smtClean="0">
                        <a:latin typeface="Cambria Math" panose="02040503050406030204" pitchFamily="18" charset="0"/>
                      </a:rPr>
                      <m:t> −</m:t>
                    </m:r>
                    <m:r>
                      <a:rPr lang="en-CA" sz="2800" b="1" i="1" smtClean="0"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CA" sz="2800" b="1" i="1" smtClean="0">
                        <a:latin typeface="Cambria Math" panose="02040503050406030204" pitchFamily="18" charset="0"/>
                      </a:rPr>
                      <m:t> −</m:t>
                    </m:r>
                    <m:r>
                      <a:rPr lang="en-CA" sz="2800" b="1" i="1" smtClean="0">
                        <a:latin typeface="Cambria Math" panose="02040503050406030204" pitchFamily="18" charset="0"/>
                      </a:rPr>
                      <m:t>𝟏𝟔</m:t>
                    </m:r>
                    <m:r>
                      <a:rPr lang="en-CA" sz="2800" b="1" i="1" smtClean="0">
                        <a:latin typeface="Cambria Math" panose="02040503050406030204" pitchFamily="18" charset="0"/>
                      </a:rPr>
                      <m:t>𝒙𝒚</m:t>
                    </m:r>
                    <m:r>
                      <a:rPr lang="en-CA" sz="2800" b="1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CA" sz="2800" dirty="0" smtClean="0"/>
              </a:p>
              <a:p>
                <a:endParaRPr lang="en-CA" sz="2800" dirty="0"/>
              </a:p>
              <a:p>
                <a:r>
                  <a:rPr lang="en-CA" sz="2800" b="1" dirty="0" smtClean="0"/>
                  <a:t> 13.   11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CA" sz="28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CA" sz="28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CA" sz="28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sSup>
                      <m:sSupPr>
                        <m:ctrlPr>
                          <a:rPr lang="en-CA" sz="28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CA" sz="2800" b="1" i="1" smtClean="0"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  <m:sup>
                        <m:r>
                          <a:rPr lang="en-CA" sz="28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CA" sz="2800" b="1" dirty="0" smtClean="0"/>
                  <a:t>(2 – x - 6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CA" sz="28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CA" sz="28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CA" sz="28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CA" sz="2800" b="1" i="1" smtClean="0">
                        <a:latin typeface="Cambria Math" panose="02040503050406030204" pitchFamily="18" charset="0"/>
                      </a:rPr>
                      <m:t>𝒚</m:t>
                    </m:r>
                  </m:oMath>
                </a14:m>
                <a:r>
                  <a:rPr lang="en-CA" sz="2800" b="1" dirty="0" smtClean="0"/>
                  <a:t>)</a:t>
                </a:r>
                <a:endParaRPr lang="en-CA" sz="2800" b="1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94363" y="112542"/>
                <a:ext cx="6147582" cy="1394741"/>
              </a:xfrm>
              <a:prstGeom prst="rect">
                <a:avLst/>
              </a:prstGeom>
              <a:blipFill rotWithShape="0">
                <a:blip r:embed="rId3"/>
                <a:stretch>
                  <a:fillRect l="-794" t="-3057" b="-12227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87460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1443</TotalTime>
  <Words>14</Words>
  <Application>Microsoft Office PowerPoint</Application>
  <PresentationFormat>Widescreen</PresentationFormat>
  <Paragraphs>43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Cambria Math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Judith</dc:creator>
  <cp:lastModifiedBy>Judith</cp:lastModifiedBy>
  <cp:revision>10</cp:revision>
  <dcterms:created xsi:type="dcterms:W3CDTF">2016-10-04T15:11:45Z</dcterms:created>
  <dcterms:modified xsi:type="dcterms:W3CDTF">2016-10-05T15:15:44Z</dcterms:modified>
</cp:coreProperties>
</file>