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3D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0F3DE6-729F-4398-BA02-D93DB08A12B7}" type="datetimeFigureOut">
              <a:rPr lang="en-US" smtClean="0"/>
              <a:pPr/>
              <a:t>11/30/2009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BE6BF4D-F0E6-4C27-B1BC-3C7822A4AD1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b="1" dirty="0" smtClean="0"/>
              <a:t>…. are mathematical sentences stating that two expressions are equivalent</a:t>
            </a:r>
            <a:endParaRPr lang="en-CA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/>
              <a:t>Equations</a:t>
            </a:r>
            <a:endParaRPr lang="en-CA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-285776"/>
            <a:ext cx="7772400" cy="1143000"/>
          </a:xfrm>
        </p:spPr>
        <p:txBody>
          <a:bodyPr/>
          <a:lstStyle/>
          <a:p>
            <a:r>
              <a:rPr lang="en-CA" dirty="0" smtClean="0">
                <a:solidFill>
                  <a:srgbClr val="B13D1D"/>
                </a:solidFill>
              </a:rPr>
              <a:t>How do you solve an equation?</a:t>
            </a:r>
            <a:endParaRPr lang="en-CA" dirty="0">
              <a:solidFill>
                <a:srgbClr val="B13D1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29124" y="928670"/>
            <a:ext cx="2786082" cy="5000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 smtClean="0">
                <a:solidFill>
                  <a:srgbClr val="0070C0"/>
                </a:solidFill>
              </a:rPr>
              <a:t>2x</a:t>
            </a:r>
            <a:r>
              <a:rPr lang="en-CA" dirty="0" smtClean="0"/>
              <a:t> + 4 = 10 </a:t>
            </a:r>
            <a:r>
              <a:rPr lang="en-CA" dirty="0" smtClean="0">
                <a:solidFill>
                  <a:srgbClr val="0070C0"/>
                </a:solidFill>
              </a:rPr>
              <a:t>- x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85720" y="1000108"/>
            <a:ext cx="3143272" cy="500066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with an equation         </a:t>
            </a: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57356" y="32861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CA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17144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B13D1D"/>
                </a:solidFill>
              </a:rPr>
              <a:t>Step 1</a:t>
            </a:r>
            <a:endParaRPr lang="en-CA" dirty="0">
              <a:solidFill>
                <a:srgbClr val="B13D1D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1714488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Variables need to be on the left side.  Add </a:t>
            </a:r>
            <a:r>
              <a:rPr lang="en-CA" dirty="0" smtClean="0">
                <a:solidFill>
                  <a:srgbClr val="0070C0"/>
                </a:solidFill>
              </a:rPr>
              <a:t>x</a:t>
            </a:r>
            <a:r>
              <a:rPr lang="en-CA" dirty="0" smtClean="0"/>
              <a:t> to both sides</a:t>
            </a:r>
            <a:endParaRPr lang="en-CA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429124" y="1643050"/>
            <a:ext cx="3286148" cy="4286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2x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+ 4 </a:t>
            </a:r>
            <a:r>
              <a:rPr lang="en-CA" sz="2600" dirty="0">
                <a:solidFill>
                  <a:srgbClr val="0070C0"/>
                </a:solidFill>
              </a:rPr>
              <a:t> </a:t>
            </a:r>
            <a:r>
              <a:rPr lang="en-CA" sz="2600" dirty="0" smtClean="0">
                <a:solidFill>
                  <a:srgbClr val="0070C0"/>
                </a:solidFill>
              </a:rPr>
              <a:t>  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=10 – 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CA" sz="26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0" y="2143116"/>
            <a:ext cx="2786082" cy="500066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dirty="0" smtClean="0"/>
              <a:t>Whatever you do to one side you must do to the other too</a:t>
            </a:r>
            <a:endParaRPr kumimoji="0" lang="en-CA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0" y="2857496"/>
            <a:ext cx="2357454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dirty="0">
                <a:solidFill>
                  <a:srgbClr val="0070C0"/>
                </a:solidFill>
              </a:rPr>
              <a:t>3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+ 4 = 10 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5500694" y="3500438"/>
            <a:ext cx="642942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noProof="0" dirty="0" smtClean="0"/>
              <a:t>- 4</a:t>
            </a:r>
            <a:endParaRPr kumimoji="0" lang="en-CA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6929454" y="1643050"/>
            <a:ext cx="714380" cy="4286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dirty="0" smtClean="0">
                <a:solidFill>
                  <a:srgbClr val="0070C0"/>
                </a:solidFill>
              </a:rPr>
              <a:t> +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x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14282" y="300037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B13D1D"/>
                </a:solidFill>
              </a:rPr>
              <a:t>Step 2</a:t>
            </a:r>
            <a:endParaRPr lang="en-CA" dirty="0">
              <a:solidFill>
                <a:srgbClr val="B13D1D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1538" y="300037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Combine “like” terms</a:t>
            </a:r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214282" y="357187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B13D1D"/>
                </a:solidFill>
              </a:rPr>
              <a:t>Step 3</a:t>
            </a:r>
            <a:endParaRPr lang="en-CA" dirty="0">
              <a:solidFill>
                <a:srgbClr val="B13D1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42976" y="3571876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Numbers need to be on </a:t>
            </a:r>
          </a:p>
          <a:p>
            <a:r>
              <a:rPr lang="en-CA" dirty="0"/>
              <a:t>r</a:t>
            </a:r>
            <a:r>
              <a:rPr lang="en-CA" dirty="0" smtClean="0"/>
              <a:t>ight side.  Subtract 4 from both sides.</a:t>
            </a:r>
            <a:endParaRPr lang="en-CA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572000" y="3500438"/>
            <a:ext cx="3000396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dirty="0">
                <a:solidFill>
                  <a:srgbClr val="0070C0"/>
                </a:solidFill>
              </a:rPr>
              <a:t>3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+ 4 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= 10 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5429256" y="1643050"/>
            <a:ext cx="642942" cy="42862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dirty="0">
                <a:solidFill>
                  <a:srgbClr val="0070C0"/>
                </a:solidFill>
              </a:rPr>
              <a:t>+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6858016" y="3500438"/>
            <a:ext cx="642942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noProof="0" dirty="0" smtClean="0"/>
              <a:t>- 4</a:t>
            </a:r>
            <a:endParaRPr kumimoji="0" lang="en-CA" sz="26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71538" y="450057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Combine “like” terms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214282" y="450057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B13D1D"/>
                </a:solidFill>
              </a:rPr>
              <a:t>Step 4</a:t>
            </a:r>
            <a:endParaRPr lang="en-CA" dirty="0">
              <a:solidFill>
                <a:srgbClr val="B13D1D"/>
              </a:solidFill>
            </a:endParaRP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714876" y="4357694"/>
            <a:ext cx="2357454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dirty="0" smtClean="0">
                <a:solidFill>
                  <a:srgbClr val="0070C0"/>
                </a:solidFill>
              </a:rPr>
              <a:t>3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6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2844" y="585789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B13D1D"/>
                </a:solidFill>
              </a:rPr>
              <a:t>Step 6</a:t>
            </a:r>
            <a:endParaRPr lang="en-CA" dirty="0">
              <a:solidFill>
                <a:srgbClr val="B13D1D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1538" y="500063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Divide by the </a:t>
            </a:r>
            <a:r>
              <a:rPr lang="en-CA" dirty="0" smtClean="0">
                <a:solidFill>
                  <a:srgbClr val="00B050"/>
                </a:solidFill>
              </a:rPr>
              <a:t>coefficient</a:t>
            </a:r>
          </a:p>
          <a:p>
            <a:r>
              <a:rPr lang="en-CA" dirty="0"/>
              <a:t>t</a:t>
            </a:r>
            <a:r>
              <a:rPr lang="en-CA" dirty="0" smtClean="0"/>
              <a:t>o get the value of 1x</a:t>
            </a: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714876" y="5000636"/>
            <a:ext cx="2357454" cy="78581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u="sng" dirty="0" smtClean="0">
                <a:solidFill>
                  <a:srgbClr val="00B050"/>
                </a:solidFill>
              </a:rPr>
              <a:t>3</a:t>
            </a:r>
            <a:r>
              <a:rPr kumimoji="0" lang="en-CA" sz="26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CA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n-CA" sz="2600" dirty="0" smtClean="0">
                <a:solidFill>
                  <a:srgbClr val="00B050"/>
                </a:solidFill>
              </a:rPr>
              <a:t>3      </a:t>
            </a:r>
            <a:r>
              <a:rPr lang="en-CA" sz="2600" dirty="0" err="1" smtClean="0">
                <a:solidFill>
                  <a:srgbClr val="00B050"/>
                </a:solidFill>
              </a:rPr>
              <a:t>3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4282" y="51435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B13D1D"/>
                </a:solidFill>
              </a:rPr>
              <a:t>Step 5</a:t>
            </a:r>
            <a:endParaRPr lang="en-CA" dirty="0">
              <a:solidFill>
                <a:srgbClr val="B13D1D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2976" y="585789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There is your solution</a:t>
            </a:r>
            <a:endParaRPr lang="en-CA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714876" y="5786454"/>
            <a:ext cx="1071570" cy="50006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= 2 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6858016" y="1714488"/>
            <a:ext cx="271458" cy="271458"/>
          </a:xfrm>
          <a:prstGeom prst="line">
            <a:avLst/>
          </a:prstGeom>
          <a:ln w="285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215206" y="1714488"/>
            <a:ext cx="271458" cy="271458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357818" y="3643314"/>
            <a:ext cx="285752" cy="214314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6200000" flipH="1">
            <a:off x="5715008" y="3643314"/>
            <a:ext cx="271458" cy="271458"/>
          </a:xfrm>
          <a:prstGeom prst="line">
            <a:avLst/>
          </a:prstGeom>
          <a:ln w="3175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rved Down Arrow 38"/>
          <p:cNvSpPr/>
          <p:nvPr/>
        </p:nvSpPr>
        <p:spPr>
          <a:xfrm>
            <a:off x="4714876" y="1500174"/>
            <a:ext cx="1000132" cy="14287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3" dur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4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95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5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0" dur="1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0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5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0" dur="1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5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0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5" dur="1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0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5" dur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0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5" dur="1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0" dur="1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 animBg="1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en-CA" sz="3200" b="1" dirty="0" smtClean="0">
                <a:solidFill>
                  <a:srgbClr val="B13D1D"/>
                </a:solidFill>
              </a:rPr>
              <a:t>How do you know if you were correct?</a:t>
            </a:r>
            <a:endParaRPr lang="en-CA" sz="3200" b="1" dirty="0">
              <a:solidFill>
                <a:srgbClr val="B13D1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8115328" cy="98106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Equations can be checked quickly and easily by </a:t>
            </a:r>
            <a:r>
              <a:rPr lang="en-CA" dirty="0" smtClean="0">
                <a:solidFill>
                  <a:srgbClr val="C00000"/>
                </a:solidFill>
                <a:latin typeface="Comic Sans MS" pitchFamily="66" charset="0"/>
              </a:rPr>
              <a:t>YOU.</a:t>
            </a:r>
          </a:p>
          <a:p>
            <a:pPr>
              <a:buNone/>
            </a:pPr>
            <a:r>
              <a:rPr lang="en-CA" dirty="0" smtClean="0">
                <a:latin typeface="Comic Sans MS" pitchFamily="66" charset="0"/>
              </a:rPr>
              <a:t>In our example                            our solution was x=2</a:t>
            </a:r>
          </a:p>
          <a:p>
            <a:pPr>
              <a:buNone/>
            </a:pPr>
            <a:endParaRPr lang="en-CA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CA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928926" y="1285860"/>
            <a:ext cx="2786082" cy="5000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</a:rPr>
              <a:t>2x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+ 4 = 10 </a:t>
            </a:r>
            <a:r>
              <a:rPr kumimoji="0" lang="en-CA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omic Sans MS" pitchFamily="66" charset="0"/>
              </a:rPr>
              <a:t>- x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928802"/>
            <a:ext cx="80010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>
                <a:latin typeface="Comic Sans MS" pitchFamily="66" charset="0"/>
              </a:rPr>
              <a:t>Substitute the value you found for x back into the equation to see if the two sides are equal to each other.  If they are equal then you were right </a:t>
            </a:r>
            <a:r>
              <a:rPr lang="en-CA" sz="2600" dirty="0" smtClean="0">
                <a:latin typeface="Comic Sans MS" pitchFamily="66" charset="0"/>
                <a:sym typeface="Wingdings" pitchFamily="2" charset="2"/>
              </a:rPr>
              <a:t></a:t>
            </a:r>
            <a:endParaRPr lang="en-CA" sz="26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1670" y="3357562"/>
            <a:ext cx="464347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600" dirty="0" smtClean="0"/>
              <a:t>If x = </a:t>
            </a:r>
            <a:r>
              <a:rPr lang="en-CA" sz="2600" dirty="0" smtClean="0">
                <a:solidFill>
                  <a:srgbClr val="0070C0"/>
                </a:solidFill>
              </a:rPr>
              <a:t>2</a:t>
            </a:r>
            <a:r>
              <a:rPr lang="en-CA" sz="2600" dirty="0" smtClean="0"/>
              <a:t>      </a:t>
            </a:r>
            <a:r>
              <a:rPr lang="en-CA" sz="2600" dirty="0" err="1" smtClean="0"/>
              <a:t>2</a:t>
            </a:r>
            <a:r>
              <a:rPr lang="en-CA" sz="2600" dirty="0" smtClean="0"/>
              <a:t>(</a:t>
            </a:r>
            <a:r>
              <a:rPr lang="en-CA" sz="2600" dirty="0" smtClean="0">
                <a:solidFill>
                  <a:srgbClr val="0070C0"/>
                </a:solidFill>
              </a:rPr>
              <a:t>2</a:t>
            </a:r>
            <a:r>
              <a:rPr lang="en-CA" sz="2600" dirty="0" smtClean="0"/>
              <a:t>) + 4   =  10 – </a:t>
            </a:r>
            <a:r>
              <a:rPr lang="en-CA" sz="2600" dirty="0" smtClean="0">
                <a:solidFill>
                  <a:srgbClr val="0070C0"/>
                </a:solidFill>
              </a:rPr>
              <a:t>2</a:t>
            </a:r>
          </a:p>
          <a:p>
            <a:r>
              <a:rPr lang="en-CA" sz="2600" dirty="0"/>
              <a:t> </a:t>
            </a:r>
            <a:r>
              <a:rPr lang="en-CA" sz="2600" dirty="0" smtClean="0"/>
              <a:t>                  4    + 4  =   8</a:t>
            </a:r>
          </a:p>
          <a:p>
            <a:r>
              <a:rPr lang="en-CA" sz="2600" dirty="0"/>
              <a:t> </a:t>
            </a:r>
            <a:r>
              <a:rPr lang="en-CA" sz="2600" dirty="0" smtClean="0"/>
              <a:t>                         </a:t>
            </a:r>
            <a:r>
              <a:rPr lang="en-CA" sz="3600" dirty="0" smtClean="0">
                <a:solidFill>
                  <a:srgbClr val="00B050"/>
                </a:solidFill>
              </a:rPr>
              <a:t>8  =  </a:t>
            </a:r>
            <a:r>
              <a:rPr lang="en-CA" sz="3600" dirty="0" err="1" smtClean="0">
                <a:solidFill>
                  <a:srgbClr val="00B050"/>
                </a:solidFill>
              </a:rPr>
              <a:t>8</a:t>
            </a:r>
            <a:endParaRPr lang="en-CA" sz="36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Program Files\Microsoft Office\media\office10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214818"/>
            <a:ext cx="500066" cy="5000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4" grpId="1" build="allAtOnce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pPr algn="ctr"/>
            <a:r>
              <a:rPr lang="en-CA" dirty="0" smtClean="0">
                <a:solidFill>
                  <a:srgbClr val="B13D1D"/>
                </a:solidFill>
              </a:rPr>
              <a:t>Solving Equations That Look Like…</a:t>
            </a:r>
            <a:br>
              <a:rPr lang="en-CA" dirty="0" smtClean="0">
                <a:solidFill>
                  <a:srgbClr val="B13D1D"/>
                </a:solidFill>
              </a:rPr>
            </a:br>
            <a:r>
              <a:rPr lang="en-CA" dirty="0" smtClean="0">
                <a:solidFill>
                  <a:srgbClr val="B13D1D"/>
                </a:solidFill>
              </a:rPr>
              <a:t>Fractions !!!</a:t>
            </a:r>
            <a:endParaRPr lang="en-CA" dirty="0">
              <a:solidFill>
                <a:srgbClr val="B13D1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53034"/>
          </a:xfrm>
        </p:spPr>
        <p:txBody>
          <a:bodyPr/>
          <a:lstStyle/>
          <a:p>
            <a:pPr>
              <a:buNone/>
            </a:pPr>
            <a:r>
              <a:rPr lang="en-CA" dirty="0" smtClean="0"/>
              <a:t>Example #1    </a:t>
            </a:r>
            <a:r>
              <a:rPr lang="en-CA" u="sng" dirty="0" smtClean="0"/>
              <a:t>3x </a:t>
            </a:r>
            <a:r>
              <a:rPr lang="en-CA" dirty="0" smtClean="0"/>
              <a:t> = </a:t>
            </a:r>
            <a:r>
              <a:rPr lang="en-CA" u="sng" dirty="0" smtClean="0"/>
              <a:t>6</a:t>
            </a:r>
            <a:endParaRPr lang="en-CA" dirty="0" smtClean="0"/>
          </a:p>
          <a:p>
            <a:pPr>
              <a:buNone/>
            </a:pPr>
            <a:r>
              <a:rPr lang="en-CA" dirty="0" smtClean="0"/>
              <a:t>                        4      2 </a:t>
            </a:r>
          </a:p>
          <a:p>
            <a:pPr>
              <a:buNone/>
            </a:pPr>
            <a:r>
              <a:rPr lang="en-CA" sz="2000" dirty="0" smtClean="0">
                <a:solidFill>
                  <a:srgbClr val="7030A0"/>
                </a:solidFill>
              </a:rPr>
              <a:t>Step 1	Cross multiply</a:t>
            </a:r>
            <a:r>
              <a:rPr lang="en-CA" sz="2000" dirty="0" smtClean="0"/>
              <a:t>. </a:t>
            </a:r>
            <a:r>
              <a:rPr lang="en-CA" sz="2000" u="sng" dirty="0" smtClean="0"/>
              <a:t>3x </a:t>
            </a:r>
            <a:r>
              <a:rPr lang="en-CA" sz="2000" dirty="0" smtClean="0"/>
              <a:t> = </a:t>
            </a:r>
            <a:r>
              <a:rPr lang="en-CA" sz="2000" u="sng" dirty="0" smtClean="0"/>
              <a:t>6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                                      4      2 </a:t>
            </a:r>
          </a:p>
          <a:p>
            <a:pPr>
              <a:buNone/>
            </a:pPr>
            <a:r>
              <a:rPr lang="en-CA" sz="2000" dirty="0" smtClean="0"/>
              <a:t>                                      6x = 24</a:t>
            </a:r>
          </a:p>
          <a:p>
            <a:pPr>
              <a:buNone/>
            </a:pPr>
            <a:r>
              <a:rPr lang="en-CA" sz="2000" dirty="0" smtClean="0">
                <a:solidFill>
                  <a:srgbClr val="7030A0"/>
                </a:solidFill>
              </a:rPr>
              <a:t>Step 2  Divide by coefficient</a:t>
            </a:r>
            <a:r>
              <a:rPr lang="en-CA" sz="2000" dirty="0" smtClean="0"/>
              <a:t>    </a:t>
            </a:r>
            <a:r>
              <a:rPr lang="en-CA" sz="2000" u="sng" dirty="0" smtClean="0"/>
              <a:t>6x</a:t>
            </a:r>
            <a:r>
              <a:rPr lang="en-CA" sz="2000" dirty="0" smtClean="0"/>
              <a:t> = </a:t>
            </a:r>
            <a:r>
              <a:rPr lang="en-CA" sz="2000" u="sng" dirty="0" smtClean="0"/>
              <a:t>24 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                                                  6      </a:t>
            </a:r>
            <a:r>
              <a:rPr lang="en-CA" sz="2000" dirty="0" err="1" smtClean="0"/>
              <a:t>6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                                                    x = 4</a:t>
            </a:r>
          </a:p>
          <a:p>
            <a:pPr>
              <a:buNone/>
            </a:pPr>
            <a:r>
              <a:rPr lang="en-CA" sz="2000" dirty="0" smtClean="0"/>
              <a:t>Step 3  Check           </a:t>
            </a:r>
            <a:r>
              <a:rPr lang="en-CA" sz="2000" u="sng" dirty="0" smtClean="0"/>
              <a:t>3(4) </a:t>
            </a:r>
            <a:r>
              <a:rPr lang="en-CA" sz="2000" dirty="0" smtClean="0"/>
              <a:t> =  </a:t>
            </a:r>
            <a:r>
              <a:rPr lang="en-CA" sz="2000" u="sng" dirty="0" smtClean="0"/>
              <a:t>6 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                                    4        2  </a:t>
            </a:r>
          </a:p>
          <a:p>
            <a:pPr>
              <a:buNone/>
            </a:pPr>
            <a:r>
              <a:rPr lang="en-CA" sz="2000" dirty="0" smtClean="0"/>
              <a:t>                                      3 = </a:t>
            </a:r>
            <a:r>
              <a:rPr lang="en-CA" sz="2000" dirty="0" err="1" smtClean="0"/>
              <a:t>3</a:t>
            </a:r>
            <a:r>
              <a:rPr lang="en-CA" sz="2000" dirty="0" smtClean="0"/>
              <a:t>                                </a:t>
            </a:r>
          </a:p>
          <a:p>
            <a:pPr>
              <a:buNone/>
            </a:pPr>
            <a:r>
              <a:rPr lang="en-CA" sz="2000" dirty="0" smtClean="0"/>
              <a:t>                      </a:t>
            </a:r>
            <a:endParaRPr lang="en-CA" sz="2000" dirty="0"/>
          </a:p>
        </p:txBody>
      </p:sp>
      <p:pic>
        <p:nvPicPr>
          <p:cNvPr id="4" name="Picture 2" descr="C:\Program Files\Microsoft Office\media\office10\Bullets\BD21301_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5429264"/>
            <a:ext cx="500066" cy="50006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rgbClr val="FF0000"/>
                </a:solidFill>
              </a:rPr>
              <a:t>Example #2   </a:t>
            </a:r>
            <a:r>
              <a:rPr lang="en-CA" sz="3200" u="sng" dirty="0" smtClean="0">
                <a:solidFill>
                  <a:srgbClr val="FF0000"/>
                </a:solidFill>
              </a:rPr>
              <a:t>(x + 1) </a:t>
            </a:r>
            <a:r>
              <a:rPr lang="en-CA" sz="3200" dirty="0" smtClean="0">
                <a:solidFill>
                  <a:srgbClr val="FF0000"/>
                </a:solidFill>
              </a:rPr>
              <a:t> + </a:t>
            </a:r>
            <a:r>
              <a:rPr lang="en-CA" sz="3200" u="sng" dirty="0" smtClean="0">
                <a:solidFill>
                  <a:srgbClr val="FF0000"/>
                </a:solidFill>
              </a:rPr>
              <a:t>(x – 1)</a:t>
            </a:r>
            <a:r>
              <a:rPr lang="en-CA" sz="3200" dirty="0" smtClean="0">
                <a:solidFill>
                  <a:srgbClr val="FF0000"/>
                </a:solidFill>
              </a:rPr>
              <a:t>  = - 4</a:t>
            </a:r>
            <a:br>
              <a:rPr lang="en-CA" sz="3200" dirty="0" smtClean="0">
                <a:solidFill>
                  <a:srgbClr val="FF0000"/>
                </a:solidFill>
              </a:rPr>
            </a:br>
            <a:r>
              <a:rPr lang="en-CA" sz="3200" dirty="0" smtClean="0">
                <a:solidFill>
                  <a:srgbClr val="FF0000"/>
                </a:solidFill>
              </a:rPr>
              <a:t> </a:t>
            </a:r>
            <a:r>
              <a:rPr lang="en-CA" sz="3200" dirty="0" smtClean="0">
                <a:solidFill>
                  <a:srgbClr val="FF0000"/>
                </a:solidFill>
              </a:rPr>
              <a:t>                         2               3</a:t>
            </a:r>
            <a:endParaRPr lang="en-CA" sz="3200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Step 1 Find a common     </a:t>
            </a:r>
          </a:p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 </a:t>
            </a:r>
            <a:r>
              <a:rPr lang="en-CA" sz="1600" dirty="0" smtClean="0">
                <a:latin typeface="Comic Sans MS" pitchFamily="66" charset="0"/>
              </a:rPr>
              <a:t>          denominator  for                    </a:t>
            </a:r>
            <a:r>
              <a:rPr lang="en-CA" sz="1600" u="sng" dirty="0" smtClean="0">
                <a:latin typeface="Comic Sans MS" pitchFamily="66" charset="0"/>
              </a:rPr>
              <a:t>(x + 1) </a:t>
            </a:r>
            <a:r>
              <a:rPr lang="en-CA" sz="1600" dirty="0" smtClean="0">
                <a:latin typeface="Comic Sans MS" pitchFamily="66" charset="0"/>
              </a:rPr>
              <a:t> + </a:t>
            </a:r>
            <a:r>
              <a:rPr lang="en-CA" sz="1600" u="sng" dirty="0" smtClean="0">
                <a:latin typeface="Comic Sans MS" pitchFamily="66" charset="0"/>
              </a:rPr>
              <a:t>(x – 1)</a:t>
            </a:r>
            <a:r>
              <a:rPr lang="en-CA" sz="1600" dirty="0" smtClean="0">
                <a:latin typeface="Comic Sans MS" pitchFamily="66" charset="0"/>
              </a:rPr>
              <a:t>  = - 4</a:t>
            </a:r>
            <a:br>
              <a:rPr lang="en-CA" sz="1600" dirty="0" smtClean="0">
                <a:latin typeface="Comic Sans MS" pitchFamily="66" charset="0"/>
              </a:rPr>
            </a:br>
            <a:r>
              <a:rPr lang="en-CA" sz="1600" dirty="0" smtClean="0">
                <a:latin typeface="Comic Sans MS" pitchFamily="66" charset="0"/>
              </a:rPr>
              <a:t>       </a:t>
            </a:r>
            <a:r>
              <a:rPr lang="en-CA" sz="1600" dirty="0" smtClean="0">
                <a:latin typeface="Comic Sans MS" pitchFamily="66" charset="0"/>
              </a:rPr>
              <a:t>2 and 3                                      </a:t>
            </a:r>
            <a:r>
              <a:rPr lang="en-CA" sz="1600" dirty="0" smtClean="0">
                <a:latin typeface="Comic Sans MS" pitchFamily="66" charset="0"/>
              </a:rPr>
              <a:t>2             </a:t>
            </a:r>
            <a:r>
              <a:rPr lang="en-CA" sz="1600" dirty="0" smtClean="0">
                <a:latin typeface="Comic Sans MS" pitchFamily="66" charset="0"/>
              </a:rPr>
              <a:t>3</a:t>
            </a:r>
          </a:p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	</a:t>
            </a:r>
            <a:r>
              <a:rPr lang="en-CA" sz="1600" dirty="0" smtClean="0">
                <a:latin typeface="Comic Sans MS" pitchFamily="66" charset="0"/>
              </a:rPr>
              <a:t>			        </a:t>
            </a:r>
            <a:r>
              <a:rPr lang="en-CA" sz="1600" u="sng" dirty="0" smtClean="0">
                <a:latin typeface="Comic Sans MS" pitchFamily="66" charset="0"/>
              </a:rPr>
              <a:t>3 </a:t>
            </a:r>
            <a:r>
              <a:rPr lang="en-CA" sz="1600" u="sng" dirty="0" smtClean="0">
                <a:latin typeface="Comic Sans MS" pitchFamily="66" charset="0"/>
              </a:rPr>
              <a:t>(x + 1) </a:t>
            </a:r>
            <a:r>
              <a:rPr lang="en-CA" sz="1600" dirty="0" smtClean="0">
                <a:latin typeface="Comic Sans MS" pitchFamily="66" charset="0"/>
              </a:rPr>
              <a:t> </a:t>
            </a:r>
            <a:r>
              <a:rPr lang="en-CA" sz="1600" dirty="0" smtClean="0">
                <a:latin typeface="Comic Sans MS" pitchFamily="66" charset="0"/>
              </a:rPr>
              <a:t>+ </a:t>
            </a:r>
            <a:r>
              <a:rPr lang="en-CA" sz="1600" u="sng" dirty="0" smtClean="0">
                <a:latin typeface="Comic Sans MS" pitchFamily="66" charset="0"/>
              </a:rPr>
              <a:t>2 </a:t>
            </a:r>
            <a:r>
              <a:rPr lang="en-CA" sz="1600" u="sng" dirty="0" smtClean="0">
                <a:latin typeface="Comic Sans MS" pitchFamily="66" charset="0"/>
              </a:rPr>
              <a:t>(x – 1)</a:t>
            </a:r>
            <a:r>
              <a:rPr lang="en-CA" sz="1600" dirty="0" smtClean="0">
                <a:latin typeface="Comic Sans MS" pitchFamily="66" charset="0"/>
              </a:rPr>
              <a:t>  = - 4</a:t>
            </a:r>
            <a:br>
              <a:rPr lang="en-CA" sz="1600" dirty="0" smtClean="0">
                <a:latin typeface="Comic Sans MS" pitchFamily="66" charset="0"/>
              </a:rPr>
            </a:br>
            <a:r>
              <a:rPr lang="en-CA" sz="1600" dirty="0" smtClean="0">
                <a:latin typeface="Comic Sans MS" pitchFamily="66" charset="0"/>
              </a:rPr>
              <a:t>                         </a:t>
            </a:r>
            <a:r>
              <a:rPr lang="en-CA" sz="1600" dirty="0" smtClean="0">
                <a:latin typeface="Comic Sans MS" pitchFamily="66" charset="0"/>
              </a:rPr>
              <a:t>                                6              </a:t>
            </a:r>
            <a:r>
              <a:rPr lang="en-CA" sz="1600" dirty="0" err="1" smtClean="0">
                <a:latin typeface="Comic Sans MS" pitchFamily="66" charset="0"/>
              </a:rPr>
              <a:t>6</a:t>
            </a:r>
            <a:endParaRPr lang="en-CA" sz="1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 </a:t>
            </a:r>
            <a:r>
              <a:rPr lang="en-CA" sz="1600" dirty="0" smtClean="0">
                <a:latin typeface="Comic Sans MS" pitchFamily="66" charset="0"/>
              </a:rPr>
              <a:t>                                                         3</a:t>
            </a:r>
            <a:r>
              <a:rPr lang="en-CA" sz="1600" u="sng" dirty="0" smtClean="0">
                <a:latin typeface="Comic Sans MS" pitchFamily="66" charset="0"/>
              </a:rPr>
              <a:t>x </a:t>
            </a:r>
            <a:r>
              <a:rPr lang="en-CA" sz="1600" u="sng" dirty="0" smtClean="0">
                <a:latin typeface="Comic Sans MS" pitchFamily="66" charset="0"/>
              </a:rPr>
              <a:t>+ 3</a:t>
            </a:r>
            <a:r>
              <a:rPr lang="en-CA" sz="1600" u="sng" dirty="0" smtClean="0">
                <a:latin typeface="Comic Sans MS" pitchFamily="66" charset="0"/>
              </a:rPr>
              <a:t> </a:t>
            </a:r>
            <a:r>
              <a:rPr lang="en-CA" sz="1600" dirty="0" smtClean="0">
                <a:latin typeface="Comic Sans MS" pitchFamily="66" charset="0"/>
              </a:rPr>
              <a:t> +  </a:t>
            </a:r>
            <a:r>
              <a:rPr lang="en-CA" sz="1600" u="sng" dirty="0" smtClean="0">
                <a:latin typeface="Comic Sans MS" pitchFamily="66" charset="0"/>
              </a:rPr>
              <a:t> 2x </a:t>
            </a:r>
            <a:r>
              <a:rPr lang="en-CA" sz="1600" u="sng" dirty="0" smtClean="0">
                <a:latin typeface="Comic Sans MS" pitchFamily="66" charset="0"/>
              </a:rPr>
              <a:t>– </a:t>
            </a:r>
            <a:r>
              <a:rPr lang="en-CA" sz="1600" u="sng" dirty="0" smtClean="0">
                <a:latin typeface="Comic Sans MS" pitchFamily="66" charset="0"/>
              </a:rPr>
              <a:t>2  </a:t>
            </a:r>
            <a:r>
              <a:rPr lang="en-CA" sz="1600" dirty="0" smtClean="0">
                <a:latin typeface="Comic Sans MS" pitchFamily="66" charset="0"/>
              </a:rPr>
              <a:t>  </a:t>
            </a:r>
            <a:r>
              <a:rPr lang="en-CA" sz="1600" dirty="0" smtClean="0">
                <a:latin typeface="Comic Sans MS" pitchFamily="66" charset="0"/>
              </a:rPr>
              <a:t>= - 4</a:t>
            </a:r>
            <a:br>
              <a:rPr lang="en-CA" sz="1600" dirty="0" smtClean="0">
                <a:latin typeface="Comic Sans MS" pitchFamily="66" charset="0"/>
              </a:rPr>
            </a:br>
            <a:r>
              <a:rPr lang="en-CA" sz="1600" dirty="0" smtClean="0">
                <a:latin typeface="Comic Sans MS" pitchFamily="66" charset="0"/>
              </a:rPr>
              <a:t>                          </a:t>
            </a:r>
            <a:r>
              <a:rPr lang="en-CA" sz="1600" dirty="0" smtClean="0">
                <a:latin typeface="Comic Sans MS" pitchFamily="66" charset="0"/>
              </a:rPr>
              <a:t>                                6               </a:t>
            </a:r>
            <a:r>
              <a:rPr lang="en-CA" sz="1600" dirty="0" err="1" smtClean="0">
                <a:latin typeface="Comic Sans MS" pitchFamily="66" charset="0"/>
              </a:rPr>
              <a:t>6</a:t>
            </a:r>
            <a:endParaRPr lang="en-CA" sz="1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Step 2  Simplify                                   </a:t>
            </a:r>
            <a:r>
              <a:rPr lang="en-CA" sz="1600" u="sng" dirty="0" smtClean="0">
                <a:latin typeface="Comic Sans MS" pitchFamily="66" charset="0"/>
              </a:rPr>
              <a:t>5x + 1 </a:t>
            </a:r>
            <a:r>
              <a:rPr lang="en-CA" sz="1600" dirty="0" smtClean="0">
                <a:latin typeface="Comic Sans MS" pitchFamily="66" charset="0"/>
              </a:rPr>
              <a:t>= -4</a:t>
            </a:r>
          </a:p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 </a:t>
            </a:r>
            <a:r>
              <a:rPr lang="en-CA" sz="1600" dirty="0" smtClean="0">
                <a:latin typeface="Comic Sans MS" pitchFamily="66" charset="0"/>
              </a:rPr>
              <a:t>                                                                 6</a:t>
            </a:r>
          </a:p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 </a:t>
            </a:r>
            <a:r>
              <a:rPr lang="en-CA" sz="1600" dirty="0" smtClean="0">
                <a:latin typeface="Comic Sans MS" pitchFamily="66" charset="0"/>
              </a:rPr>
              <a:t>                                                            5x + 1 = -24</a:t>
            </a:r>
          </a:p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 </a:t>
            </a:r>
            <a:r>
              <a:rPr lang="en-CA" sz="1600" dirty="0" smtClean="0">
                <a:latin typeface="Comic Sans MS" pitchFamily="66" charset="0"/>
              </a:rPr>
              <a:t>                                                             5x + 1 </a:t>
            </a:r>
            <a:r>
              <a:rPr lang="en-CA" sz="1600" dirty="0" smtClean="0">
                <a:solidFill>
                  <a:srgbClr val="FF0000"/>
                </a:solidFill>
                <a:latin typeface="Comic Sans MS" pitchFamily="66" charset="0"/>
              </a:rPr>
              <a:t>- 1 </a:t>
            </a:r>
            <a:r>
              <a:rPr lang="en-CA" sz="1600" dirty="0" smtClean="0">
                <a:latin typeface="Comic Sans MS" pitchFamily="66" charset="0"/>
              </a:rPr>
              <a:t>=  - 24  </a:t>
            </a:r>
            <a:r>
              <a:rPr lang="en-CA" sz="1600" dirty="0" smtClean="0">
                <a:solidFill>
                  <a:srgbClr val="FF0000"/>
                </a:solidFill>
                <a:latin typeface="Comic Sans MS" pitchFamily="66" charset="0"/>
              </a:rPr>
              <a:t>- 1</a:t>
            </a:r>
          </a:p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Step 3 Divide by coefficient                   </a:t>
            </a:r>
            <a:r>
              <a:rPr lang="en-CA" sz="1600" u="sng" dirty="0" smtClean="0">
                <a:latin typeface="Comic Sans MS" pitchFamily="66" charset="0"/>
              </a:rPr>
              <a:t>5x</a:t>
            </a:r>
            <a:r>
              <a:rPr lang="en-CA" sz="1600" dirty="0" smtClean="0">
                <a:latin typeface="Comic Sans MS" pitchFamily="66" charset="0"/>
              </a:rPr>
              <a:t> = </a:t>
            </a:r>
            <a:r>
              <a:rPr lang="en-CA" sz="1600" u="sng" dirty="0" smtClean="0">
                <a:latin typeface="Comic Sans MS" pitchFamily="66" charset="0"/>
              </a:rPr>
              <a:t>- 25 </a:t>
            </a:r>
            <a:endParaRPr lang="en-CA" sz="1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sz="1600" dirty="0" smtClean="0">
                <a:latin typeface="Comic Sans MS" pitchFamily="66" charset="0"/>
              </a:rPr>
              <a:t> </a:t>
            </a:r>
            <a:r>
              <a:rPr lang="en-CA" sz="1600" dirty="0" smtClean="0">
                <a:latin typeface="Comic Sans MS" pitchFamily="66" charset="0"/>
              </a:rPr>
              <a:t>                                                                5       </a:t>
            </a:r>
            <a:r>
              <a:rPr lang="en-CA" sz="1600" dirty="0" err="1" smtClean="0">
                <a:latin typeface="Comic Sans MS" pitchFamily="66" charset="0"/>
              </a:rPr>
              <a:t>5</a:t>
            </a:r>
            <a:endParaRPr lang="en-CA" sz="1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CA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CA" sz="1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</a:t>
            </a:r>
            <a:r>
              <a:rPr lang="en-CA" sz="1600" b="1" dirty="0" smtClean="0">
                <a:latin typeface="Arial" pitchFamily="34" charset="0"/>
                <a:cs typeface="Arial" pitchFamily="34" charset="0"/>
              </a:rPr>
              <a:t>x = - 5</a:t>
            </a:r>
          </a:p>
          <a:p>
            <a:pPr algn="ctr">
              <a:buNone/>
            </a:pPr>
            <a:r>
              <a:rPr lang="en-CA" sz="1600" b="1" dirty="0" smtClean="0">
                <a:latin typeface="Arial" pitchFamily="34" charset="0"/>
                <a:cs typeface="Arial" pitchFamily="34" charset="0"/>
              </a:rPr>
              <a:t>Don’t forget to check to see if you are correct</a:t>
            </a:r>
            <a:endParaRPr lang="en-CA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3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4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9" dur="1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286</Words>
  <Application>Microsoft Office PowerPoint</Application>
  <PresentationFormat>On-screen Show (4:3)</PresentationFormat>
  <Paragraphs>65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Equations</vt:lpstr>
      <vt:lpstr>How do you solve an equation?</vt:lpstr>
      <vt:lpstr>How do you know if you were correct?</vt:lpstr>
      <vt:lpstr>Solving Equations That Look Like… Fractions !!!</vt:lpstr>
      <vt:lpstr>Example #2   (x + 1)  + (x – 1)  = - 4                           2              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</dc:title>
  <dc:creator>Daphne</dc:creator>
  <cp:lastModifiedBy>Daphne</cp:lastModifiedBy>
  <cp:revision>33</cp:revision>
  <dcterms:created xsi:type="dcterms:W3CDTF">2009-11-25T23:29:49Z</dcterms:created>
  <dcterms:modified xsi:type="dcterms:W3CDTF">2009-12-01T01:17:12Z</dcterms:modified>
</cp:coreProperties>
</file>