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Dividing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Polynomials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Monomial ÷ Monomial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905000"/>
            <a:ext cx="5105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10x ÷ 2</a:t>
            </a:r>
            <a:endParaRPr lang="en-US" sz="5400" dirty="0"/>
          </a:p>
        </p:txBody>
      </p:sp>
      <p:sp>
        <p:nvSpPr>
          <p:cNvPr id="4" name="Curved Up Arrow 3"/>
          <p:cNvSpPr/>
          <p:nvPr/>
        </p:nvSpPr>
        <p:spPr>
          <a:xfrm>
            <a:off x="1905000" y="2743200"/>
            <a:ext cx="16002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962400"/>
            <a:ext cx="68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urved Up Arrow 5"/>
          <p:cNvSpPr/>
          <p:nvPr/>
        </p:nvSpPr>
        <p:spPr>
          <a:xfrm>
            <a:off x="2362200" y="2667000"/>
            <a:ext cx="1676400" cy="609600"/>
          </a:xfrm>
          <a:prstGeom prst="curved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3810000"/>
            <a:ext cx="708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x</a:t>
            </a:r>
            <a:endParaRPr lang="en-US" sz="5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943600"/>
            <a:ext cx="4190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Final Answer: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5842337"/>
            <a:ext cx="9797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5x</a:t>
            </a:r>
            <a:endParaRPr lang="en-US" sz="60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2400300" y="4076700"/>
            <a:ext cx="5486400" cy="762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1601" y="1981200"/>
            <a:ext cx="3962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u="sng" dirty="0" smtClean="0"/>
              <a:t>* Check your answer *</a:t>
            </a:r>
            <a:endParaRPr lang="en-US" sz="27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5334000" y="3048000"/>
            <a:ext cx="2597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2(5x) = </a:t>
            </a:r>
            <a:endParaRPr lang="en-US" sz="5400" dirty="0"/>
          </a:p>
        </p:txBody>
      </p:sp>
      <p:sp>
        <p:nvSpPr>
          <p:cNvPr id="18" name="Curved Up Arrow 17"/>
          <p:cNvSpPr/>
          <p:nvPr/>
        </p:nvSpPr>
        <p:spPr>
          <a:xfrm>
            <a:off x="5562600" y="3810000"/>
            <a:ext cx="8382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3048000"/>
            <a:ext cx="1282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10x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10" grpId="0"/>
      <p:bldP spid="11" grpId="0"/>
      <p:bldP spid="12" grpId="0"/>
      <p:bldP spid="16" grpId="0"/>
      <p:bldP spid="17" grpId="0"/>
      <p:bldP spid="18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Examples</a:t>
            </a:r>
            <a:endParaRPr lang="en-US" sz="5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971675" cy="23622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971675" cy="23622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295400"/>
            <a:ext cx="1971675" cy="2362200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Curved Right Arrow 22"/>
          <p:cNvSpPr/>
          <p:nvPr/>
        </p:nvSpPr>
        <p:spPr>
          <a:xfrm rot="21149324">
            <a:off x="457200" y="1905000"/>
            <a:ext cx="609600" cy="1524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00" y="4267200"/>
            <a:ext cx="10374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14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Curved Left Arrow 24"/>
          <p:cNvSpPr/>
          <p:nvPr/>
        </p:nvSpPr>
        <p:spPr>
          <a:xfrm>
            <a:off x="2667000" y="1981200"/>
            <a:ext cx="381000" cy="1524000"/>
          </a:xfrm>
          <a:prstGeom prst="curved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76400" y="4191000"/>
            <a:ext cx="5902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x</a:t>
            </a:r>
            <a:endParaRPr lang="en-US" sz="6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16002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6x</a:t>
            </a:r>
            <a:r>
              <a:rPr lang="en-US" sz="5400" baseline="30000" dirty="0" smtClean="0"/>
              <a:t>3</a:t>
            </a:r>
            <a:r>
              <a:rPr lang="en-US" sz="5400" dirty="0" smtClean="0"/>
              <a:t> ÷ 2x</a:t>
            </a:r>
            <a:r>
              <a:rPr lang="en-US" sz="5400" baseline="30000" dirty="0" smtClean="0"/>
              <a:t>2</a:t>
            </a:r>
            <a:endParaRPr lang="en-US" sz="5400" dirty="0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791494" y="3923506"/>
            <a:ext cx="5562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Curved Up Arrow 29"/>
          <p:cNvSpPr/>
          <p:nvPr/>
        </p:nvSpPr>
        <p:spPr>
          <a:xfrm>
            <a:off x="5638800" y="2362200"/>
            <a:ext cx="19812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3581400"/>
            <a:ext cx="567784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5400" dirty="0" smtClean="0"/>
              <a:t>3</a:t>
            </a:r>
            <a:endParaRPr lang="en-US" sz="5400" dirty="0"/>
          </a:p>
        </p:txBody>
      </p:sp>
      <p:sp>
        <p:nvSpPr>
          <p:cNvPr id="32" name="Curved Up Arrow 31"/>
          <p:cNvSpPr/>
          <p:nvPr/>
        </p:nvSpPr>
        <p:spPr>
          <a:xfrm>
            <a:off x="6096000" y="2362200"/>
            <a:ext cx="1828800" cy="381000"/>
          </a:xfrm>
          <a:prstGeom prst="curved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10400" y="3581400"/>
            <a:ext cx="533400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/>
              <a:t>x</a:t>
            </a:r>
            <a:endParaRPr lang="en-US" sz="6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21263" y="5334000"/>
            <a:ext cx="4522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Final Answer: 3x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0" y="5334000"/>
            <a:ext cx="4522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Final Answer: 14x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26" grpId="0"/>
      <p:bldP spid="27" grpId="0"/>
      <p:bldP spid="30" grpId="0" animBg="1"/>
      <p:bldP spid="31" grpId="0" build="allAtOnce" animBg="1"/>
      <p:bldP spid="32" grpId="0" animBg="1"/>
      <p:bldP spid="33" grpId="0" animBg="1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Binomial ÷ Monomial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343400" cy="728664"/>
          </a:xfrm>
        </p:spPr>
        <p:txBody>
          <a:bodyPr>
            <a:noAutofit/>
          </a:bodyPr>
          <a:lstStyle/>
          <a:p>
            <a:r>
              <a:rPr lang="en-US" sz="4000" dirty="0" smtClean="0"/>
              <a:t>(8a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+ 7a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) ÷ 1a</a:t>
            </a:r>
            <a:endParaRPr lang="en-US" sz="4000" dirty="0"/>
          </a:p>
        </p:txBody>
      </p:sp>
      <p:sp>
        <p:nvSpPr>
          <p:cNvPr id="4" name="Curved Up Arrow 3"/>
          <p:cNvSpPr/>
          <p:nvPr/>
        </p:nvSpPr>
        <p:spPr>
          <a:xfrm>
            <a:off x="990600" y="2590800"/>
            <a:ext cx="3200400" cy="5334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657600"/>
            <a:ext cx="1173719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dirty="0" smtClean="0"/>
              <a:t>8a</a:t>
            </a:r>
            <a:r>
              <a:rPr lang="en-US" sz="4800" baseline="30000" dirty="0" smtClean="0"/>
              <a:t>2</a:t>
            </a:r>
            <a:endParaRPr lang="en-US" sz="4800" dirty="0"/>
          </a:p>
        </p:txBody>
      </p:sp>
      <p:sp>
        <p:nvSpPr>
          <p:cNvPr id="6" name="Curved Up Arrow 5"/>
          <p:cNvSpPr/>
          <p:nvPr/>
        </p:nvSpPr>
        <p:spPr>
          <a:xfrm>
            <a:off x="2590800" y="2514600"/>
            <a:ext cx="1752600" cy="838200"/>
          </a:xfrm>
          <a:prstGeom prst="curved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657600"/>
            <a:ext cx="946093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800" dirty="0" smtClean="0"/>
              <a:t>7a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3340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Final Answer: 8a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+ 7a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1981200"/>
            <a:ext cx="3429000" cy="26776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Remember your</a:t>
            </a:r>
          </a:p>
          <a:p>
            <a:pPr algn="ctr"/>
            <a:r>
              <a:rPr lang="en-US" sz="2800" dirty="0" smtClean="0"/>
              <a:t>Exponents rules!</a:t>
            </a:r>
          </a:p>
          <a:p>
            <a:pPr algn="ctr"/>
            <a:r>
              <a:rPr lang="en-US" sz="2800" dirty="0" smtClean="0"/>
              <a:t>*When you divide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2800" u="sng" dirty="0" smtClean="0"/>
              <a:t>like</a:t>
            </a:r>
            <a:r>
              <a:rPr lang="en-US" sz="2800" dirty="0" smtClean="0"/>
              <a:t> bases, you</a:t>
            </a:r>
          </a:p>
          <a:p>
            <a:pPr algn="ctr"/>
            <a:r>
              <a:rPr lang="en-US" sz="2800" u="sng" dirty="0" smtClean="0">
                <a:solidFill>
                  <a:schemeClr val="bg1"/>
                </a:solidFill>
              </a:rPr>
              <a:t>SUBTRACT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/>
              <a:t>the </a:t>
            </a:r>
          </a:p>
          <a:p>
            <a:pPr algn="ctr"/>
            <a:r>
              <a:rPr lang="en-US" sz="2800" dirty="0" smtClean="0"/>
              <a:t>Exponents!! *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Example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(6m</a:t>
            </a:r>
            <a:r>
              <a:rPr lang="en-US" sz="4400" baseline="30000" dirty="0" smtClean="0"/>
              <a:t>4</a:t>
            </a:r>
            <a:r>
              <a:rPr lang="en-US" sz="4400" dirty="0" smtClean="0"/>
              <a:t> – 12m</a:t>
            </a:r>
            <a:r>
              <a:rPr lang="en-US" sz="4400" baseline="30000" dirty="0" smtClean="0"/>
              <a:t>3</a:t>
            </a:r>
            <a:r>
              <a:rPr lang="en-US" sz="4400" dirty="0" smtClean="0"/>
              <a:t>) ÷ 3m </a:t>
            </a:r>
            <a:endParaRPr lang="en-US" sz="4400" dirty="0"/>
          </a:p>
        </p:txBody>
      </p:sp>
      <p:sp>
        <p:nvSpPr>
          <p:cNvPr id="4" name="Curved Up Arrow 3"/>
          <p:cNvSpPr/>
          <p:nvPr/>
        </p:nvSpPr>
        <p:spPr>
          <a:xfrm>
            <a:off x="2743200" y="2895600"/>
            <a:ext cx="3733800" cy="533400"/>
          </a:xfrm>
          <a:prstGeom prst="curved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733800"/>
            <a:ext cx="1234633" cy="769441"/>
          </a:xfrm>
          <a:prstGeom prst="rect">
            <a:avLst/>
          </a:prstGeom>
          <a:noFill/>
          <a:ln w="57150"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dirty="0" smtClean="0"/>
              <a:t>2m</a:t>
            </a:r>
            <a:r>
              <a:rPr lang="en-US" sz="4400" baseline="30000" dirty="0" smtClean="0"/>
              <a:t>3</a:t>
            </a:r>
            <a:endParaRPr lang="en-US" sz="4400" dirty="0"/>
          </a:p>
        </p:txBody>
      </p:sp>
      <p:sp>
        <p:nvSpPr>
          <p:cNvPr id="6" name="Curved Down Arrow 5"/>
          <p:cNvSpPr/>
          <p:nvPr/>
        </p:nvSpPr>
        <p:spPr>
          <a:xfrm>
            <a:off x="4572000" y="1905000"/>
            <a:ext cx="1905000" cy="457200"/>
          </a:xfrm>
          <a:prstGeom prst="curved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3733800"/>
            <a:ext cx="1422184" cy="769441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4400" dirty="0" smtClean="0"/>
              <a:t>-4m</a:t>
            </a:r>
            <a:r>
              <a:rPr lang="en-US" sz="4400" baseline="30000" dirty="0" smtClean="0"/>
              <a:t>2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Final Answer:  2m</a:t>
            </a:r>
            <a:r>
              <a:rPr lang="en-US" sz="48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4800" b="1" dirty="0" smtClean="0">
                <a:solidFill>
                  <a:schemeClr val="bg1"/>
                </a:solidFill>
              </a:rPr>
              <a:t> – 4m</a:t>
            </a:r>
            <a:r>
              <a:rPr lang="en-US" sz="4800" b="1" baseline="30000" dirty="0" smtClean="0">
                <a:solidFill>
                  <a:schemeClr val="bg1"/>
                </a:solidFill>
              </a:rPr>
              <a:t>2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Trinomial ÷ Monomial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343400" cy="576264"/>
          </a:xfrm>
        </p:spPr>
        <p:txBody>
          <a:bodyPr>
            <a:noAutofit/>
          </a:bodyPr>
          <a:lstStyle/>
          <a:p>
            <a:r>
              <a:rPr lang="en-US" sz="4000" dirty="0" smtClean="0"/>
              <a:t>(6x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+ 4x +2) ÷ 2 </a:t>
            </a:r>
            <a:endParaRPr lang="en-US" sz="4000" dirty="0"/>
          </a:p>
        </p:txBody>
      </p:sp>
      <p:sp>
        <p:nvSpPr>
          <p:cNvPr id="4" name="Curved Up Arrow 3"/>
          <p:cNvSpPr/>
          <p:nvPr/>
        </p:nvSpPr>
        <p:spPr>
          <a:xfrm>
            <a:off x="914400" y="2286000"/>
            <a:ext cx="327660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733800"/>
            <a:ext cx="904415" cy="70788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3x</a:t>
            </a:r>
            <a:r>
              <a:rPr lang="en-US" sz="4000" baseline="30000" dirty="0" smtClean="0"/>
              <a:t>2</a:t>
            </a:r>
            <a:endParaRPr lang="en-US" sz="4000" dirty="0"/>
          </a:p>
        </p:txBody>
      </p:sp>
      <p:sp>
        <p:nvSpPr>
          <p:cNvPr id="6" name="Curved Up Arrow 5"/>
          <p:cNvSpPr/>
          <p:nvPr/>
        </p:nvSpPr>
        <p:spPr>
          <a:xfrm>
            <a:off x="2362200" y="2286000"/>
            <a:ext cx="1905000" cy="533400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3733800"/>
            <a:ext cx="715260" cy="7078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2x</a:t>
            </a:r>
            <a:endParaRPr lang="en-US" sz="4000" dirty="0"/>
          </a:p>
        </p:txBody>
      </p:sp>
      <p:sp>
        <p:nvSpPr>
          <p:cNvPr id="8" name="Curved Up Arrow 7"/>
          <p:cNvSpPr/>
          <p:nvPr/>
        </p:nvSpPr>
        <p:spPr>
          <a:xfrm>
            <a:off x="2971800" y="2286000"/>
            <a:ext cx="1295400" cy="83820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3733800"/>
            <a:ext cx="468398" cy="70788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410200"/>
            <a:ext cx="6261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Final Answer: 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3x</a:t>
            </a:r>
            <a:r>
              <a:rPr lang="en-US" sz="4000" baseline="30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+ 2x + 1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2133600"/>
            <a:ext cx="3538148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800" u="sng" dirty="0" smtClean="0"/>
              <a:t>Check your answer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(3x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+ 2x + 1)(2)</a:t>
            </a:r>
          </a:p>
          <a:p>
            <a:pPr algn="ctr"/>
            <a:r>
              <a:rPr lang="en-US" sz="2800" dirty="0" smtClean="0"/>
              <a:t>= 6x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+ 4x + 2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Examples</a:t>
            </a:r>
            <a:endParaRPr lang="en-US" sz="6000" dirty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1599406" y="3962400"/>
            <a:ext cx="5791994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447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(25x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+ 15x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+ 10x)  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133600"/>
            <a:ext cx="3886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209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5x</a:t>
            </a:r>
            <a:endParaRPr lang="en-US" sz="36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066800" y="1981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4800" y="3200400"/>
            <a:ext cx="904415" cy="70788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5x</a:t>
            </a:r>
            <a:r>
              <a:rPr lang="en-US" sz="4000" baseline="30000" dirty="0" smtClean="0"/>
              <a:t>2</a:t>
            </a:r>
            <a:endParaRPr lang="en-US" sz="40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2171700" y="20955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76400" y="3200400"/>
            <a:ext cx="715260" cy="70788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3x</a:t>
            </a:r>
            <a:endParaRPr lang="en-US" sz="4000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2514600" y="19812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200400"/>
            <a:ext cx="468398" cy="70788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1" y="44958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Final Answer: </a:t>
            </a:r>
            <a:r>
              <a:rPr lang="en-US" sz="4400" b="1" dirty="0" smtClean="0">
                <a:solidFill>
                  <a:schemeClr val="bg1"/>
                </a:solidFill>
              </a:rPr>
              <a:t>5x</a:t>
            </a:r>
            <a:r>
              <a:rPr lang="en-US" sz="44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400" b="1" dirty="0" smtClean="0">
                <a:solidFill>
                  <a:schemeClr val="bg1"/>
                </a:solidFill>
              </a:rPr>
              <a:t>+3x+2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5800" y="1447800"/>
            <a:ext cx="464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(a</a:t>
            </a:r>
            <a:r>
              <a:rPr lang="en-US" sz="4400" baseline="30000" dirty="0" smtClean="0"/>
              <a:t>4</a:t>
            </a:r>
            <a:r>
              <a:rPr lang="en-US" sz="4400" dirty="0" smtClean="0"/>
              <a:t> + a</a:t>
            </a:r>
            <a:r>
              <a:rPr lang="en-US" sz="4400" baseline="30000" dirty="0" smtClean="0"/>
              <a:t>3</a:t>
            </a:r>
            <a:r>
              <a:rPr lang="en-US" sz="4400" dirty="0" smtClean="0"/>
              <a:t> + a) ÷ a</a:t>
            </a:r>
            <a:endParaRPr lang="en-US" sz="4400" dirty="0"/>
          </a:p>
        </p:txBody>
      </p:sp>
      <p:sp>
        <p:nvSpPr>
          <p:cNvPr id="25" name="Curved Up Arrow 24"/>
          <p:cNvSpPr/>
          <p:nvPr/>
        </p:nvSpPr>
        <p:spPr>
          <a:xfrm>
            <a:off x="5105400" y="2133600"/>
            <a:ext cx="3733800" cy="38100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3276600"/>
            <a:ext cx="724878" cy="707886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r>
              <a:rPr lang="en-US" sz="4000" baseline="30000" dirty="0" smtClean="0"/>
              <a:t>3</a:t>
            </a:r>
            <a:endParaRPr lang="en-US" sz="4000" dirty="0"/>
          </a:p>
        </p:txBody>
      </p:sp>
      <p:sp>
        <p:nvSpPr>
          <p:cNvPr id="27" name="Curved Up Arrow 26"/>
          <p:cNvSpPr/>
          <p:nvPr/>
        </p:nvSpPr>
        <p:spPr>
          <a:xfrm>
            <a:off x="6400800" y="2057400"/>
            <a:ext cx="2362200" cy="2286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0" y="3276600"/>
            <a:ext cx="724878" cy="70788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a</a:t>
            </a:r>
            <a:r>
              <a:rPr lang="en-US" sz="4000" baseline="30000" dirty="0" smtClean="0"/>
              <a:t>2</a:t>
            </a:r>
            <a:endParaRPr lang="en-US" sz="4000" dirty="0"/>
          </a:p>
        </p:txBody>
      </p:sp>
      <p:sp>
        <p:nvSpPr>
          <p:cNvPr id="29" name="Curved Up Arrow 28"/>
          <p:cNvSpPr/>
          <p:nvPr/>
        </p:nvSpPr>
        <p:spPr>
          <a:xfrm>
            <a:off x="7543800" y="2133600"/>
            <a:ext cx="12192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67600" y="3276600"/>
            <a:ext cx="468398" cy="70788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4648200"/>
            <a:ext cx="449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Final Answer: 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a</a:t>
            </a:r>
            <a:r>
              <a:rPr lang="en-US" sz="4400" b="1" baseline="30000" dirty="0" smtClean="0">
                <a:solidFill>
                  <a:schemeClr val="bg1"/>
                </a:solidFill>
              </a:rPr>
              <a:t>3</a:t>
            </a:r>
            <a:r>
              <a:rPr lang="en-US" sz="4400" b="1" dirty="0" smtClean="0">
                <a:solidFill>
                  <a:schemeClr val="bg1"/>
                </a:solidFill>
              </a:rPr>
              <a:t> + a</a:t>
            </a:r>
            <a:r>
              <a:rPr lang="en-US" sz="4400" b="1" baseline="30000" dirty="0" smtClean="0">
                <a:solidFill>
                  <a:schemeClr val="bg1"/>
                </a:solidFill>
              </a:rPr>
              <a:t>2</a:t>
            </a:r>
            <a:r>
              <a:rPr lang="en-US" sz="4400" b="1" dirty="0" smtClean="0">
                <a:solidFill>
                  <a:schemeClr val="bg1"/>
                </a:solidFill>
              </a:rPr>
              <a:t> + 1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 animBg="1"/>
      <p:bldP spid="17" grpId="0" animBg="1"/>
      <p:bldP spid="22" grpId="0" animBg="1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WORKBOOK</a:t>
            </a:r>
            <a:endParaRPr lang="en-US" sz="6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28600"/>
            <a:ext cx="7333488" cy="685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Practice </a:t>
            </a:r>
            <a:r>
              <a:rPr lang="en-US" sz="4800" dirty="0" smtClean="0">
                <a:sym typeface="Wingdings" pitchFamily="2" charset="2"/>
              </a:rPr>
              <a:t>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1447800"/>
            <a:ext cx="452078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p.52 - Activity 3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p.53 - #5, #7e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p.56 - #9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p.58 - #3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p.65 - #36, 37, 38</a:t>
            </a:r>
          </a:p>
          <a:p>
            <a:r>
              <a:rPr lang="en-US" sz="4000" dirty="0" smtClean="0"/>
              <a:t>       …then…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p.60 - #14, 15, 16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p.61 - #20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427</TotalTime>
  <Words>217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Dividing</vt:lpstr>
      <vt:lpstr>Monomial ÷ Monomial</vt:lpstr>
      <vt:lpstr>Examples</vt:lpstr>
      <vt:lpstr>Binomial ÷ Monomial</vt:lpstr>
      <vt:lpstr>Example</vt:lpstr>
      <vt:lpstr>Trinomial ÷ Monomial</vt:lpstr>
      <vt:lpstr>Examples</vt:lpstr>
      <vt:lpstr>WORKBOOK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</dc:title>
  <dc:creator>Daphne</dc:creator>
  <cp:lastModifiedBy>Daphne</cp:lastModifiedBy>
  <cp:revision>36</cp:revision>
  <dcterms:created xsi:type="dcterms:W3CDTF">2009-11-03T16:47:05Z</dcterms:created>
  <dcterms:modified xsi:type="dcterms:W3CDTF">2009-11-07T17:50:11Z</dcterms:modified>
</cp:coreProperties>
</file>