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10/26/2009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10/26/2009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Degrees of a Monomial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CA" dirty="0" smtClean="0"/>
              <a:t>Degree of a monomial: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500462"/>
          </a:xfrm>
        </p:spPr>
        <p:txBody>
          <a:bodyPr/>
          <a:lstStyle/>
          <a:p>
            <a:pPr>
              <a:buNone/>
            </a:pPr>
            <a:r>
              <a:rPr lang="en-CA" sz="2400" dirty="0" smtClean="0">
                <a:latin typeface="+mj-lt"/>
              </a:rPr>
              <a:t>Degree is the exponent that corresponds to the variable.</a:t>
            </a:r>
          </a:p>
          <a:p>
            <a:pPr>
              <a:buNone/>
            </a:pPr>
            <a:endParaRPr lang="en-CA" sz="2400" dirty="0" smtClean="0">
              <a:latin typeface="+mj-lt"/>
            </a:endParaRPr>
          </a:p>
          <a:p>
            <a:pPr>
              <a:buNone/>
            </a:pPr>
            <a:r>
              <a:rPr lang="en-CA" sz="2400" dirty="0" smtClean="0">
                <a:solidFill>
                  <a:srgbClr val="00B050"/>
                </a:solidFill>
                <a:latin typeface="+mj-lt"/>
              </a:rPr>
              <a:t>Examples:</a:t>
            </a:r>
          </a:p>
          <a:p>
            <a:pPr>
              <a:buNone/>
            </a:pPr>
            <a:r>
              <a:rPr lang="en-CA" sz="2400" dirty="0" smtClean="0">
                <a:latin typeface="+mj-lt"/>
              </a:rPr>
              <a:t> 32d</a:t>
            </a:r>
            <a:endParaRPr lang="en-CA" sz="24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CA" sz="2400" dirty="0" smtClean="0">
                <a:latin typeface="+mj-lt"/>
              </a:rPr>
              <a:t> -2x</a:t>
            </a:r>
            <a:r>
              <a:rPr lang="en-CA" sz="2400" baseline="30000" dirty="0" smtClean="0">
                <a:latin typeface="+mj-lt"/>
              </a:rPr>
              <a:t>4</a:t>
            </a:r>
            <a:endParaRPr lang="en-CA" sz="24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CA" sz="2400" dirty="0" smtClean="0">
                <a:latin typeface="+mj-lt"/>
              </a:rPr>
              <a:t> 16x</a:t>
            </a:r>
            <a:r>
              <a:rPr lang="en-CA" sz="2400" baseline="30000" dirty="0" smtClean="0">
                <a:latin typeface="+mj-lt"/>
              </a:rPr>
              <a:t>3</a:t>
            </a:r>
            <a:r>
              <a:rPr lang="en-CA" sz="2400" dirty="0" smtClean="0">
                <a:latin typeface="+mj-lt"/>
              </a:rPr>
              <a:t>y</a:t>
            </a:r>
            <a:r>
              <a:rPr lang="en-CA" sz="2400" baseline="30000" dirty="0" smtClean="0">
                <a:latin typeface="+mj-lt"/>
              </a:rPr>
              <a:t>2</a:t>
            </a:r>
            <a:endParaRPr lang="en-CA" sz="2400" dirty="0" smtClean="0">
              <a:latin typeface="+mj-lt"/>
            </a:endParaRPr>
          </a:p>
          <a:p>
            <a:pPr>
              <a:buNone/>
            </a:pPr>
            <a:r>
              <a:rPr lang="en-CA" sz="2400" dirty="0" smtClean="0">
                <a:latin typeface="+mj-lt"/>
              </a:rPr>
              <a:t> </a:t>
            </a:r>
            <a:r>
              <a:rPr lang="en-CA" sz="2400" dirty="0" smtClean="0">
                <a:latin typeface="+mj-lt"/>
              </a:rPr>
              <a:t>4a</a:t>
            </a:r>
            <a:r>
              <a:rPr lang="en-CA" sz="2400" baseline="30000" dirty="0" smtClean="0">
                <a:latin typeface="+mj-lt"/>
              </a:rPr>
              <a:t>4</a:t>
            </a:r>
            <a:r>
              <a:rPr lang="en-CA" sz="2400" dirty="0" smtClean="0">
                <a:latin typeface="+mj-lt"/>
              </a:rPr>
              <a:t>b</a:t>
            </a:r>
            <a:r>
              <a:rPr lang="en-CA" sz="2400" baseline="30000" dirty="0" smtClean="0">
                <a:latin typeface="+mj-lt"/>
              </a:rPr>
              <a:t>2</a:t>
            </a:r>
            <a:r>
              <a:rPr lang="en-CA" sz="2400" dirty="0" smtClean="0">
                <a:latin typeface="+mj-lt"/>
              </a:rPr>
              <a:t>c</a:t>
            </a:r>
          </a:p>
          <a:p>
            <a:pPr>
              <a:buNone/>
            </a:pPr>
            <a:r>
              <a:rPr lang="en-CA" sz="2400" dirty="0" smtClean="0">
                <a:latin typeface="+mj-lt"/>
              </a:rPr>
              <a:t> </a:t>
            </a:r>
            <a:r>
              <a:rPr lang="en-CA" sz="2400" dirty="0" smtClean="0">
                <a:latin typeface="+mj-lt"/>
              </a:rPr>
              <a:t>  44</a:t>
            </a:r>
            <a:endParaRPr lang="en-CA" sz="24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3000372"/>
            <a:ext cx="6715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1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4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en-CA" sz="2400" dirty="0" smtClean="0">
                <a:latin typeface="+mj-lt"/>
              </a:rPr>
              <a:t> (add the exponents 3 + 2)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7</a:t>
            </a:r>
            <a:r>
              <a:rPr lang="en-CA" sz="2400" dirty="0" smtClean="0">
                <a:latin typeface="+mj-lt"/>
              </a:rPr>
              <a:t> (add 4 + 2 + 1</a:t>
            </a:r>
            <a:r>
              <a:rPr lang="en-CA" sz="2400" dirty="0" smtClean="0">
                <a:latin typeface="+mj-lt"/>
              </a:rPr>
              <a:t>)</a:t>
            </a:r>
          </a:p>
          <a:p>
            <a:r>
              <a:rPr lang="en-CA" sz="2400" dirty="0" smtClean="0">
                <a:latin typeface="+mj-lt"/>
              </a:rPr>
              <a:t>Has a degree of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en-CA" sz="2400" dirty="0" smtClean="0">
                <a:latin typeface="+mj-lt"/>
              </a:rPr>
              <a:t> (constants do NOT have a degree</a:t>
            </a:r>
            <a:endParaRPr lang="en-CA" sz="2400" dirty="0" smtClean="0">
              <a:latin typeface="+mj-lt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Degree of a Polynomial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2510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CA" dirty="0" smtClean="0">
                <a:latin typeface="+mj-lt"/>
              </a:rPr>
              <a:t>The degree of a polynomial is equal to the highest degree of </a:t>
            </a:r>
            <a:r>
              <a:rPr lang="en-CA" i="1" dirty="0" smtClean="0">
                <a:latin typeface="+mj-lt"/>
              </a:rPr>
              <a:t>one</a:t>
            </a:r>
            <a:r>
              <a:rPr lang="en-CA" dirty="0" smtClean="0">
                <a:latin typeface="+mj-lt"/>
              </a:rPr>
              <a:t> of its monomials.</a:t>
            </a:r>
          </a:p>
          <a:p>
            <a:pPr>
              <a:buFont typeface="Wingdings" pitchFamily="2" charset="2"/>
              <a:buChar char="ü"/>
            </a:pPr>
            <a:endParaRPr lang="en-CA" dirty="0" smtClean="0">
              <a:latin typeface="+mj-lt"/>
            </a:endParaRPr>
          </a:p>
          <a:p>
            <a:pPr>
              <a:buNone/>
            </a:pPr>
            <a:endParaRPr lang="en-CA" dirty="0" smtClean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3429000"/>
            <a:ext cx="8229600" cy="164307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Example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CA" sz="2800" dirty="0" smtClean="0">
                <a:latin typeface="+mj-lt"/>
              </a:rPr>
              <a:t>  </a:t>
            </a:r>
            <a:r>
              <a:rPr lang="en-CA" sz="2800" dirty="0" smtClean="0">
                <a:solidFill>
                  <a:srgbClr val="00B050"/>
                </a:solidFill>
                <a:latin typeface="+mj-lt"/>
              </a:rPr>
              <a:t>3d</a:t>
            </a:r>
            <a:r>
              <a:rPr lang="en-CA" sz="2800" baseline="30000" dirty="0" smtClean="0">
                <a:solidFill>
                  <a:srgbClr val="00B050"/>
                </a:solidFill>
                <a:latin typeface="+mj-lt"/>
              </a:rPr>
              <a:t>4</a:t>
            </a:r>
            <a:r>
              <a:rPr lang="en-CA" sz="2800" dirty="0" smtClean="0">
                <a:solidFill>
                  <a:srgbClr val="00B050"/>
                </a:solidFill>
                <a:latin typeface="+mj-lt"/>
              </a:rPr>
              <a:t>f</a:t>
            </a:r>
            <a:r>
              <a:rPr lang="en-CA" sz="2800" baseline="30000" dirty="0" smtClean="0">
                <a:solidFill>
                  <a:srgbClr val="00B050"/>
                </a:solidFill>
                <a:latin typeface="+mj-lt"/>
              </a:rPr>
              <a:t>2</a:t>
            </a:r>
            <a:r>
              <a:rPr lang="en-CA" sz="2800" dirty="0" smtClean="0">
                <a:latin typeface="+mj-lt"/>
              </a:rPr>
              <a:t>  + 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9e</a:t>
            </a:r>
            <a:r>
              <a:rPr lang="en-CA" sz="2800" baseline="300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</a:t>
            </a:r>
            <a:r>
              <a:rPr lang="en-CA" sz="28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h</a:t>
            </a:r>
            <a:r>
              <a:rPr lang="en-CA" sz="2800" baseline="300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8</a:t>
            </a:r>
            <a:r>
              <a:rPr lang="en-CA" sz="2800" dirty="0" smtClean="0">
                <a:latin typeface="+mj-lt"/>
              </a:rPr>
              <a:t> – </a:t>
            </a:r>
            <a:r>
              <a:rPr lang="en-CA" sz="2800" dirty="0" smtClean="0">
                <a:solidFill>
                  <a:srgbClr val="00B0F0"/>
                </a:solidFill>
                <a:latin typeface="+mj-lt"/>
              </a:rPr>
              <a:t>13h</a:t>
            </a:r>
            <a:r>
              <a:rPr lang="en-CA" sz="2800" baseline="30000" dirty="0" smtClean="0">
                <a:solidFill>
                  <a:srgbClr val="00B0F0"/>
                </a:solidFill>
                <a:latin typeface="+mj-lt"/>
              </a:rPr>
              <a:t>7</a:t>
            </a:r>
            <a:r>
              <a:rPr lang="en-CA" sz="2800" dirty="0" smtClean="0">
                <a:solidFill>
                  <a:srgbClr val="00B0F0"/>
                </a:solidFill>
                <a:latin typeface="+mj-lt"/>
              </a:rPr>
              <a:t>j</a:t>
            </a:r>
            <a:r>
              <a:rPr lang="en-CA" sz="2800" baseline="30000" dirty="0" smtClean="0">
                <a:solidFill>
                  <a:srgbClr val="00B0F0"/>
                </a:solidFill>
                <a:latin typeface="+mj-lt"/>
              </a:rPr>
              <a:t>9</a:t>
            </a:r>
            <a:r>
              <a:rPr lang="en-CA" sz="2800" baseline="30000" dirty="0" smtClean="0">
                <a:solidFill>
                  <a:srgbClr val="C00000"/>
                </a:solidFill>
                <a:latin typeface="+mj-lt"/>
              </a:rPr>
              <a:t>   </a:t>
            </a:r>
            <a:r>
              <a:rPr lang="en-CA" sz="2800" baseline="30000" dirty="0" smtClean="0">
                <a:solidFill>
                  <a:srgbClr val="C00000"/>
                </a:solidFill>
                <a:latin typeface="+mj-lt"/>
              </a:rPr>
              <a:t>     </a:t>
            </a:r>
            <a:r>
              <a:rPr lang="en-CA" sz="2800" dirty="0" smtClean="0">
                <a:latin typeface="+mj-lt"/>
              </a:rPr>
              <a:t>degree </a:t>
            </a:r>
            <a:r>
              <a:rPr lang="en-CA" sz="2800" dirty="0" smtClean="0">
                <a:latin typeface="+mj-lt"/>
              </a:rPr>
              <a:t> =  </a:t>
            </a: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16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find degree of each term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CA" sz="28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CA" sz="1600" dirty="0" smtClean="0">
                <a:solidFill>
                  <a:srgbClr val="00B050"/>
                </a:solidFill>
                <a:latin typeface="+mj-lt"/>
              </a:rPr>
              <a:t>4+2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=6)        (</a:t>
            </a:r>
            <a:r>
              <a:rPr lang="en-CA" sz="1600" dirty="0" smtClean="0">
                <a:solidFill>
                  <a:srgbClr val="7030A0"/>
                </a:solidFill>
                <a:latin typeface="+mj-lt"/>
              </a:rPr>
              <a:t>2+8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=10)        (</a:t>
            </a:r>
            <a:r>
              <a:rPr lang="en-CA" sz="1600" dirty="0" smtClean="0">
                <a:solidFill>
                  <a:srgbClr val="00B0F0"/>
                </a:solidFill>
                <a:latin typeface="+mj-lt"/>
              </a:rPr>
              <a:t>7+9</a:t>
            </a:r>
            <a:r>
              <a:rPr lang="en-CA" sz="1600" dirty="0" smtClean="0">
                <a:solidFill>
                  <a:srgbClr val="C00000"/>
                </a:solidFill>
                <a:latin typeface="+mj-lt"/>
              </a:rPr>
              <a:t>=16)</a:t>
            </a:r>
            <a:endParaRPr lang="en-CA" sz="1600" dirty="0" smtClean="0">
              <a:solidFill>
                <a:srgbClr val="C00000"/>
              </a:solidFill>
              <a:latin typeface="+mj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CA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CA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en-CA" sz="2800" b="0" i="0" u="none" strike="noStrike" kern="120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</TotalTime>
  <Words>128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Degrees of a Monomial </vt:lpstr>
      <vt:lpstr>Degree of a monomial: </vt:lpstr>
      <vt:lpstr>Degree of a Polynomial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a Monomial </dc:title>
  <dc:creator>Daphne</dc:creator>
  <cp:lastModifiedBy>Daphne</cp:lastModifiedBy>
  <cp:revision>27</cp:revision>
  <dcterms:created xsi:type="dcterms:W3CDTF">2009-10-13T16:20:31Z</dcterms:created>
  <dcterms:modified xsi:type="dcterms:W3CDTF">2009-10-26T14:10:04Z</dcterms:modified>
</cp:coreProperties>
</file>