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540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5720B9-4DBD-428D-8C5C-18E72114FEA2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A7D84-1C7B-478E-9B31-8530631FA4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857224" y="4000504"/>
            <a:ext cx="7772400" cy="903534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R="9144" algn="l">
              <a:defRPr sz="3600" b="1" cap="none" spc="0" baseline="0">
                <a:ln/>
                <a:solidFill>
                  <a:schemeClr val="tx2">
                    <a:lumMod val="75000"/>
                  </a:schemeClr>
                </a:solidFill>
                <a:effectLst/>
              </a:defRPr>
            </a:lvl1pPr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857224" y="5143512"/>
            <a:ext cx="7772400" cy="651504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altLang="ja-JP" smtClean="0"/>
              <a:t>Click to edit Master subtitle style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429652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Rectangle 17"/>
          <p:cNvSpPr/>
          <p:nvPr/>
        </p:nvSpPr>
        <p:spPr>
          <a:xfrm>
            <a:off x="7286644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Rectangle 18"/>
          <p:cNvSpPr/>
          <p:nvPr/>
        </p:nvSpPr>
        <p:spPr>
          <a:xfrm>
            <a:off x="7286644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Rectangle 19"/>
          <p:cNvSpPr/>
          <p:nvPr/>
        </p:nvSpPr>
        <p:spPr>
          <a:xfrm>
            <a:off x="7572396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Rectangle 20"/>
          <p:cNvSpPr/>
          <p:nvPr/>
        </p:nvSpPr>
        <p:spPr>
          <a:xfrm>
            <a:off x="7572396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Rectangle 21"/>
          <p:cNvSpPr/>
          <p:nvPr/>
        </p:nvSpPr>
        <p:spPr>
          <a:xfrm>
            <a:off x="7858148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Rectangle 22"/>
          <p:cNvSpPr/>
          <p:nvPr/>
        </p:nvSpPr>
        <p:spPr>
          <a:xfrm>
            <a:off x="7858148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Rectangle 23"/>
          <p:cNvSpPr/>
          <p:nvPr/>
        </p:nvSpPr>
        <p:spPr>
          <a:xfrm>
            <a:off x="8429652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Rectangle 24"/>
          <p:cNvSpPr/>
          <p:nvPr/>
        </p:nvSpPr>
        <p:spPr>
          <a:xfrm>
            <a:off x="8143900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Rectangle 25"/>
          <p:cNvSpPr/>
          <p:nvPr/>
        </p:nvSpPr>
        <p:spPr>
          <a:xfrm>
            <a:off x="8143900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Rectangle 26"/>
          <p:cNvSpPr/>
          <p:nvPr/>
        </p:nvSpPr>
        <p:spPr>
          <a:xfrm>
            <a:off x="7572396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Rectangle 29"/>
          <p:cNvSpPr/>
          <p:nvPr/>
        </p:nvSpPr>
        <p:spPr>
          <a:xfrm>
            <a:off x="7858148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Rectangle 30"/>
          <p:cNvSpPr/>
          <p:nvPr/>
        </p:nvSpPr>
        <p:spPr>
          <a:xfrm>
            <a:off x="8429652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Rectangle 32"/>
          <p:cNvSpPr/>
          <p:nvPr/>
        </p:nvSpPr>
        <p:spPr>
          <a:xfrm>
            <a:off x="8143900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Rectangle 36"/>
          <p:cNvSpPr/>
          <p:nvPr/>
        </p:nvSpPr>
        <p:spPr>
          <a:xfrm>
            <a:off x="7286644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5720B9-4DBD-428D-8C5C-18E72114FEA2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A7D84-1C7B-478E-9B31-8530631FA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5720B9-4DBD-428D-8C5C-18E72114FEA2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A7D84-1C7B-478E-9B31-8530631FA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5720B9-4DBD-428D-8C5C-18E72114FEA2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A7D84-1C7B-478E-9B31-8530631FA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4214818"/>
            <a:ext cx="5718048" cy="977486"/>
          </a:xfrm>
        </p:spPr>
        <p:txBody>
          <a:bodyPr lIns="82296" tIns="45720" bIns="0" anchor="t"/>
          <a:lstStyle>
            <a:lvl1pPr marL="374904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5720B9-4DBD-428D-8C5C-18E72114FEA2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A7D84-1C7B-478E-9B31-8530631FA4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366404"/>
            <a:ext cx="8156448" cy="777240"/>
          </a:xfrm>
        </p:spPr>
        <p:txBody>
          <a:bodyPr tIns="64008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>
              <a:buNone/>
              <a:defRPr sz="3800" b="1" cap="none" spc="0" baseline="0">
                <a:ln/>
                <a:solidFill>
                  <a:schemeClr val="tx2">
                    <a:lumMod val="75000"/>
                  </a:schemeClr>
                </a:solidFill>
                <a:effectLst/>
              </a:defRPr>
            </a:lvl1pPr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714348" y="5277543"/>
            <a:ext cx="750099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5720B9-4DBD-428D-8C5C-18E72114FEA2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A7D84-1C7B-478E-9B31-8530631FA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5720B9-4DBD-428D-8C5C-18E72114FEA2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A7D84-1C7B-478E-9B31-8530631FA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5720B9-4DBD-428D-8C5C-18E72114FEA2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A7D84-1C7B-478E-9B31-8530631FA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5720B9-4DBD-428D-8C5C-18E72114FEA2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A7D84-1C7B-478E-9B31-8530631FA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2528878" cy="1162050"/>
          </a:xfrm>
        </p:spPr>
        <p:txBody>
          <a:bodyPr anchor="ctr"/>
          <a:lstStyle>
            <a:lvl1pPr algn="l">
              <a:buNone/>
              <a:defRPr sz="2000" b="0"/>
            </a:lvl1pPr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28878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285728"/>
            <a:ext cx="5486400" cy="57213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5720B9-4DBD-428D-8C5C-18E72114FEA2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A7D84-1C7B-478E-9B31-8530631FA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914400" y="4941829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357166"/>
            <a:ext cx="6858048" cy="4286280"/>
          </a:xfrm>
          <a:noFill/>
          <a:ln w="12700">
            <a:noFill/>
          </a:ln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en-US" altLang="ja-JP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914400" y="5643578"/>
            <a:ext cx="6858000" cy="428628"/>
          </a:xfrm>
        </p:spPr>
        <p:txBody>
          <a:bodyPr>
            <a:normAutofit/>
          </a:bodyPr>
          <a:lstStyle>
            <a:lvl1pPr marL="27432" indent="0">
              <a:spcBef>
                <a:spcPts val="0"/>
              </a:spcBef>
              <a:buNone/>
              <a:defRPr sz="11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20B9-4DBD-428D-8C5C-18E72114FEA2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FA7D84-1C7B-478E-9B31-8530631FA4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-1"/>
            <a:ext cx="214282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571612"/>
            <a:ext cx="7772400" cy="4783948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21461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100">
                <a:solidFill>
                  <a:schemeClr val="tx2"/>
                </a:solidFill>
              </a:defRPr>
            </a:lvl1pPr>
            <a:extLst/>
          </a:lstStyle>
          <a:p>
            <a:fld id="{485720B9-4DBD-428D-8C5C-18E72114FEA2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21461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21461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200">
                <a:solidFill>
                  <a:schemeClr val="tx2"/>
                </a:solidFill>
              </a:defRPr>
            </a:lvl1pPr>
            <a:extLst/>
          </a:lstStyle>
          <a:p>
            <a:fld id="{26FA7D84-1C7B-478E-9B31-8530631FA4D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-3293075" y="3429000"/>
            <a:ext cx="6858000" cy="1588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-3243408" y="3428230"/>
            <a:ext cx="6858000" cy="1588"/>
          </a:xfrm>
          <a:prstGeom prst="line">
            <a:avLst/>
          </a:prstGeom>
          <a:ln w="12700">
            <a:solidFill>
              <a:schemeClr val="bg2">
                <a:lumMod val="75000"/>
                <a:alpha val="5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3185349" y="3428230"/>
            <a:ext cx="6858000" cy="1588"/>
          </a:xfrm>
          <a:prstGeom prst="line">
            <a:avLst/>
          </a:prstGeom>
          <a:ln w="3175">
            <a:solidFill>
              <a:schemeClr val="tx1">
                <a:alpha val="5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699724" y="3428182"/>
            <a:ext cx="6858000" cy="1588"/>
          </a:xfrm>
          <a:prstGeom prst="line">
            <a:avLst/>
          </a:prstGeom>
          <a:ln w="28575">
            <a:solidFill>
              <a:schemeClr val="tx1">
                <a:alpha val="5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random/>
  </p:transition>
  <p:txStyles>
    <p:titleStyle>
      <a:lvl1pPr algn="l" rtl="0" eaLnBrk="1" latinLnBrk="0" hangingPunct="1">
        <a:spcBef>
          <a:spcPct val="0"/>
        </a:spcBef>
        <a:buNone/>
        <a:defRPr kumimoji="1" sz="4000" b="1" kern="1200" cap="none" spc="0" baseline="0">
          <a:ln/>
          <a:gradFill>
            <a:gsLst>
              <a:gs pos="0">
                <a:schemeClr val="tx2">
                  <a:lumMod val="90000"/>
                </a:schemeClr>
              </a:gs>
              <a:gs pos="50000">
                <a:schemeClr val="tx2">
                  <a:lumMod val="50000"/>
                </a:schemeClr>
              </a:gs>
              <a:gs pos="100000">
                <a:schemeClr val="tx2">
                  <a:lumMod val="25000"/>
                </a:schemeClr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accent2">
            <a:lumMod val="75000"/>
          </a:schemeClr>
        </a:buClr>
        <a:buSzPct val="85000"/>
        <a:buFont typeface="Wingdings 2" pitchFamily="18" charset="2"/>
        <a:buChar char="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>
            <a:lumMod val="60000"/>
            <a:lumOff val="40000"/>
          </a:schemeClr>
        </a:buClr>
        <a:buSzPct val="80000"/>
        <a:buFont typeface="Wingdings" pitchFamily="2" charset="2"/>
        <a:buChar char="l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>
            <a:lumMod val="40000"/>
            <a:lumOff val="60000"/>
          </a:schemeClr>
        </a:buClr>
        <a:buSzPct val="65000"/>
        <a:buFont typeface="Wingdings 2" pitchFamily="18" charset="2"/>
        <a:buChar char="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2">
            <a:lumMod val="20000"/>
            <a:lumOff val="80000"/>
          </a:schemeClr>
        </a:buClr>
        <a:buSzPct val="100000"/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2">
            <a:lumMod val="75000"/>
          </a:schemeClr>
        </a:buClr>
        <a:buSzPct val="50000"/>
        <a:buFont typeface="Wingdings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chemeClr val="tx1"/>
                </a:solidFill>
              </a:rPr>
              <a:t>Factoring Polynomials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2535936"/>
          </a:xfrm>
        </p:spPr>
        <p:txBody>
          <a:bodyPr/>
          <a:lstStyle/>
          <a:p>
            <a:r>
              <a:rPr lang="en-US" sz="5400" dirty="0" smtClean="0"/>
              <a:t>Factoring means to express it as a product</a:t>
            </a:r>
            <a:endParaRPr lang="en-US" sz="5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62000" y="3810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pc="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Example:  </a:t>
            </a:r>
            <a:r>
              <a:rPr lang="en-US" sz="3600" b="1" spc="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12a</a:t>
            </a:r>
            <a:r>
              <a:rPr lang="en-US" sz="3600" b="1" spc="600" baseline="30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3600" b="1" spc="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 – </a:t>
            </a:r>
            <a:r>
              <a:rPr lang="en-US" sz="3600" b="1" spc="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8ab</a:t>
            </a:r>
            <a:r>
              <a:rPr lang="en-US" sz="3600" b="1" spc="600" baseline="30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en-CA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533400" y="1143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Arial" pitchFamily="34" charset="0"/>
                <a:cs typeface="Arial" pitchFamily="34" charset="0"/>
              </a:rPr>
              <a:t>Step 1 -What is the </a:t>
            </a:r>
            <a:r>
              <a:rPr lang="en-CA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GCF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CA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reatest </a:t>
            </a:r>
            <a:r>
              <a:rPr lang="en-CA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ommon </a:t>
            </a:r>
            <a:r>
              <a:rPr lang="en-CA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actor) ?</a:t>
            </a:r>
            <a:endParaRPr lang="en-C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0" y="16002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GCF = 4 a b</a:t>
            </a:r>
            <a:endParaRPr lang="en-C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3400" y="21336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Step</a:t>
            </a:r>
            <a:r>
              <a:rPr lang="en-CA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2 – Divide EACH term by the </a:t>
            </a:r>
            <a:r>
              <a:rPr lang="en-CA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GCF</a:t>
            </a:r>
            <a:endParaRPr lang="en-CA" sz="2800" dirty="0">
              <a:solidFill>
                <a:srgbClr val="FFFF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05000" y="2895600"/>
            <a:ext cx="3810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spc="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spc="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12a</a:t>
            </a:r>
            <a:r>
              <a:rPr lang="en-US" sz="2000" b="1" spc="600" baseline="30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000" b="1" spc="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</a:t>
            </a:r>
            <a:r>
              <a:rPr lang="en-US" sz="2000" b="1" spc="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spc="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</a:t>
            </a:r>
            <a:r>
              <a:rPr lang="en-US" sz="2000" b="1" spc="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8ab</a:t>
            </a:r>
            <a:r>
              <a:rPr lang="en-US" sz="2000" b="1" spc="600" baseline="30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000" b="1" spc="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)÷</a:t>
            </a:r>
            <a:r>
              <a:rPr lang="en-CA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4 a b</a:t>
            </a:r>
            <a:r>
              <a:rPr lang="en-US" sz="2000" b="1" spc="600" baseline="30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CA" sz="2000" dirty="0">
              <a:solidFill>
                <a:srgbClr val="FFFF00"/>
              </a:solidFill>
            </a:endParaRPr>
          </a:p>
        </p:txBody>
      </p:sp>
      <p:sp>
        <p:nvSpPr>
          <p:cNvPr id="22" name="Curved Up Arrow 21"/>
          <p:cNvSpPr/>
          <p:nvPr/>
        </p:nvSpPr>
        <p:spPr>
          <a:xfrm>
            <a:off x="2514600" y="3276600"/>
            <a:ext cx="2590800" cy="381000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19400" y="3733801"/>
            <a:ext cx="16002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2400" b="1" dirty="0" smtClean="0">
                <a:latin typeface="Arial" pitchFamily="34" charset="0"/>
                <a:cs typeface="Arial" pitchFamily="34" charset="0"/>
              </a:rPr>
              <a:t>( 3a </a:t>
            </a:r>
            <a:r>
              <a:rPr lang="en-CA" sz="24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CA" sz="2400" b="1" dirty="0" smtClean="0">
                <a:latin typeface="Arial" pitchFamily="34" charset="0"/>
                <a:cs typeface="Arial" pitchFamily="34" charset="0"/>
              </a:rPr>
              <a:t>2b)</a:t>
            </a:r>
            <a:endParaRPr lang="en-CA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CA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Curved Up Arrow 23"/>
          <p:cNvSpPr/>
          <p:nvPr/>
        </p:nvSpPr>
        <p:spPr>
          <a:xfrm>
            <a:off x="3886200" y="3200400"/>
            <a:ext cx="1371600" cy="381000"/>
          </a:xfrm>
          <a:prstGeom prst="curvedUp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77000" y="28194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</a:t>
            </a:r>
            <a:r>
              <a:rPr lang="en-CA" baseline="30000" dirty="0" smtClean="0"/>
              <a:t>st</a:t>
            </a:r>
            <a:r>
              <a:rPr lang="en-CA" dirty="0" smtClean="0"/>
              <a:t> factor</a:t>
            </a:r>
            <a:endParaRPr lang="en-CA" dirty="0"/>
          </a:p>
        </p:txBody>
      </p:sp>
      <p:sp>
        <p:nvSpPr>
          <p:cNvPr id="31" name="TextBox 30"/>
          <p:cNvSpPr txBox="1"/>
          <p:nvPr/>
        </p:nvSpPr>
        <p:spPr>
          <a:xfrm>
            <a:off x="5105400" y="3733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  2</a:t>
            </a:r>
            <a:r>
              <a:rPr lang="en-CA" baseline="30000" dirty="0" smtClean="0"/>
              <a:t>nd</a:t>
            </a:r>
            <a:r>
              <a:rPr lang="en-CA" dirty="0" smtClean="0"/>
              <a:t>  factor</a:t>
            </a:r>
            <a:endParaRPr lang="en-CA" dirty="0"/>
          </a:p>
        </p:txBody>
      </p:sp>
      <p:sp>
        <p:nvSpPr>
          <p:cNvPr id="32" name="Left Arrow 31"/>
          <p:cNvSpPr/>
          <p:nvPr/>
        </p:nvSpPr>
        <p:spPr>
          <a:xfrm>
            <a:off x="5791200" y="2971800"/>
            <a:ext cx="6096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Right Arrow 32"/>
          <p:cNvSpPr/>
          <p:nvPr/>
        </p:nvSpPr>
        <p:spPr>
          <a:xfrm flipH="1">
            <a:off x="4267200" y="38862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TextBox 34"/>
          <p:cNvSpPr txBox="1"/>
          <p:nvPr/>
        </p:nvSpPr>
        <p:spPr>
          <a:xfrm>
            <a:off x="609600" y="54102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Step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 4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Write your answer using the 2 factors.</a:t>
            </a:r>
          </a:p>
          <a:p>
            <a:r>
              <a:rPr lang="en-C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              The factors of 12a</a:t>
            </a:r>
            <a:r>
              <a:rPr lang="en-CA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b-8ab</a:t>
            </a:r>
            <a:r>
              <a:rPr lang="en-CA" sz="2400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are</a:t>
            </a:r>
            <a:r>
              <a:rPr lang="en-CA" sz="24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(3a – 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2b) and (4ab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) </a:t>
            </a:r>
            <a:endParaRPr lang="en-CA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533400" y="4419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Step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3 – Check your answer by multiplying the 2 factors</a:t>
            </a:r>
          </a:p>
          <a:p>
            <a:r>
              <a:rPr lang="en-C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             does (3a – 2b)(4ab) = 12a</a:t>
            </a:r>
            <a:r>
              <a:rPr lang="en-CA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b - 8ab</a:t>
            </a:r>
            <a:r>
              <a:rPr lang="en-CA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endParaRPr lang="en-CA" sz="2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512064"/>
            <a:ext cx="9144000" cy="47853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800" b="1" i="0" u="none" strike="noStrike" kern="1200" cap="none" spc="0" normalizeH="0" baseline="0" noProof="0" dirty="0" smtClean="0">
                <a:ln/>
                <a:gradFill>
                  <a:gsLst>
                    <a:gs pos="0">
                      <a:schemeClr val="tx2">
                        <a:lumMod val="90000"/>
                      </a:schemeClr>
                    </a:gs>
                    <a:gs pos="50000">
                      <a:schemeClr val="tx2">
                        <a:lumMod val="50000"/>
                      </a:schemeClr>
                    </a:gs>
                    <a:gs pos="100000">
                      <a:schemeClr val="tx2">
                        <a:lumMod val="25000"/>
                      </a:schemeClr>
                    </a:gs>
                  </a:gsLst>
                  <a:lin ang="5400000" scaled="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Example #2</a:t>
            </a:r>
            <a:endParaRPr kumimoji="1" lang="en-US" sz="2800" b="1" i="0" u="none" strike="noStrike" kern="1200" cap="none" spc="0" normalizeH="0" baseline="0" noProof="0" dirty="0">
              <a:ln/>
              <a:gradFill>
                <a:gsLst>
                  <a:gs pos="0">
                    <a:schemeClr val="tx2">
                      <a:lumMod val="90000"/>
                    </a:schemeClr>
                  </a:gs>
                  <a:gs pos="50000">
                    <a:schemeClr val="tx2">
                      <a:lumMod val="50000"/>
                    </a:schemeClr>
                  </a:gs>
                  <a:gs pos="100000">
                    <a:schemeClr val="tx2">
                      <a:lumMod val="25000"/>
                    </a:schemeClr>
                  </a:gs>
                </a:gsLst>
                <a:lin ang="5400000" scaled="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0668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3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Factor  (5x</a:t>
            </a:r>
            <a:r>
              <a:rPr lang="en-US" sz="3200" b="1" spc="300" baseline="30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 spc="3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</a:t>
            </a:r>
            <a:r>
              <a:rPr lang="en-US" sz="3200" b="1" spc="300" baseline="30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 spc="3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+15x</a:t>
            </a:r>
            <a:r>
              <a:rPr lang="en-US" sz="3200" b="1" spc="300" baseline="30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3200" b="1" spc="3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</a:t>
            </a:r>
            <a:r>
              <a:rPr lang="en-US" sz="3200" b="1" spc="300" baseline="30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 spc="3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-10x</a:t>
            </a:r>
            <a:r>
              <a:rPr lang="en-US" sz="3200" b="1" spc="300" baseline="30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3200" b="1" spc="3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y) </a:t>
            </a:r>
            <a:endParaRPr lang="en-US" sz="3200" b="1" spc="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7200" y="1752600"/>
            <a:ext cx="739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>
                <a:latin typeface="Arial" pitchFamily="34" charset="0"/>
                <a:cs typeface="Arial" pitchFamily="34" charset="0"/>
              </a:rPr>
              <a:t>Step 1 -What is the </a:t>
            </a:r>
            <a:r>
              <a:rPr lang="en-CA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GCF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CA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reatest </a:t>
            </a:r>
            <a:r>
              <a:rPr lang="en-CA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ommon </a:t>
            </a:r>
            <a:r>
              <a:rPr lang="en-CA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actor) ?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19400" y="2057400"/>
            <a:ext cx="1422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GCF = </a:t>
            </a:r>
            <a:r>
              <a:rPr lang="en-CA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5x</a:t>
            </a:r>
            <a:r>
              <a:rPr lang="en-CA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CA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200" y="2514600"/>
            <a:ext cx="457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dirty="0" smtClean="0"/>
              <a:t>Step</a:t>
            </a:r>
            <a:r>
              <a:rPr lang="en-CA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2 – Divide EACH term by the </a:t>
            </a:r>
            <a:r>
              <a:rPr lang="en-CA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GCF</a:t>
            </a:r>
            <a:endParaRPr lang="en-CA" sz="2000" dirty="0">
              <a:solidFill>
                <a:srgbClr val="FFFF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05000" y="2971800"/>
            <a:ext cx="3090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pc="3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(5x</a:t>
            </a:r>
            <a:r>
              <a:rPr lang="en-US" b="1" spc="300" baseline="30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b="1" spc="3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</a:t>
            </a:r>
            <a:r>
              <a:rPr lang="en-US" b="1" spc="300" baseline="30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b="1" spc="3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+15x</a:t>
            </a:r>
            <a:r>
              <a:rPr lang="en-US" b="1" spc="300" baseline="30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b="1" spc="3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</a:t>
            </a:r>
            <a:r>
              <a:rPr lang="en-US" b="1" spc="300" baseline="30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b="1" spc="3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-10x</a:t>
            </a:r>
            <a:r>
              <a:rPr lang="en-US" b="1" spc="300" baseline="30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b="1" spc="3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y)</a:t>
            </a:r>
            <a:endParaRPr lang="en-CA" dirty="0"/>
          </a:p>
        </p:txBody>
      </p:sp>
      <p:sp>
        <p:nvSpPr>
          <p:cNvPr id="19" name="Rectangle 18"/>
          <p:cNvSpPr/>
          <p:nvPr/>
        </p:nvSpPr>
        <p:spPr>
          <a:xfrm>
            <a:off x="4800600" y="2971800"/>
            <a:ext cx="129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CA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÷  5x</a:t>
            </a:r>
            <a:r>
              <a:rPr lang="en-CA" b="1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CA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 </a:t>
            </a:r>
            <a:endParaRPr lang="en-C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Curved Up Arrow 19"/>
          <p:cNvSpPr/>
          <p:nvPr/>
        </p:nvSpPr>
        <p:spPr>
          <a:xfrm>
            <a:off x="2438400" y="3276600"/>
            <a:ext cx="3048000" cy="381000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1" name="Curved Up Arrow 20"/>
          <p:cNvSpPr/>
          <p:nvPr/>
        </p:nvSpPr>
        <p:spPr>
          <a:xfrm>
            <a:off x="3352800" y="3276600"/>
            <a:ext cx="2209800" cy="304800"/>
          </a:xfrm>
          <a:prstGeom prst="curvedUp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2" name="Curved Up Arrow 21"/>
          <p:cNvSpPr/>
          <p:nvPr/>
        </p:nvSpPr>
        <p:spPr>
          <a:xfrm>
            <a:off x="4267200" y="3276600"/>
            <a:ext cx="1143000" cy="152400"/>
          </a:xfrm>
          <a:prstGeom prst="curved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33600" y="3810000"/>
            <a:ext cx="350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b="1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en-CA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CA" sz="2400" b="1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CA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3xy</a:t>
            </a:r>
            <a:r>
              <a:rPr lang="en-CA" sz="2400" b="1" dirty="0" smtClean="0">
                <a:latin typeface="Arial" pitchFamily="34" charset="0"/>
                <a:cs typeface="Arial" pitchFamily="34" charset="0"/>
              </a:rPr>
              <a:t> – 2x</a:t>
            </a:r>
            <a:r>
              <a:rPr lang="en-CA" sz="2400" b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CA" sz="24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CA" sz="2400" b="1" baseline="30000" dirty="0" smtClean="0">
                <a:latin typeface="Arial" pitchFamily="34" charset="0"/>
                <a:cs typeface="Arial" pitchFamily="34" charset="0"/>
              </a:rPr>
              <a:t>   </a:t>
            </a:r>
            <a:endParaRPr lang="en-CA" sz="2400" b="1" baseline="30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29200" y="3886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  2</a:t>
            </a:r>
            <a:r>
              <a:rPr lang="en-CA" baseline="30000" dirty="0" smtClean="0"/>
              <a:t>nd</a:t>
            </a:r>
            <a:r>
              <a:rPr lang="en-CA" dirty="0" smtClean="0"/>
              <a:t>  factor</a:t>
            </a:r>
            <a:endParaRPr lang="en-CA" dirty="0"/>
          </a:p>
        </p:txBody>
      </p:sp>
      <p:sp>
        <p:nvSpPr>
          <p:cNvPr id="25" name="TextBox 24"/>
          <p:cNvSpPr txBox="1"/>
          <p:nvPr/>
        </p:nvSpPr>
        <p:spPr>
          <a:xfrm>
            <a:off x="6400800" y="2971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  1</a:t>
            </a:r>
            <a:r>
              <a:rPr lang="en-CA" baseline="30000" dirty="0" smtClean="0"/>
              <a:t>st</a:t>
            </a:r>
            <a:r>
              <a:rPr lang="en-CA" dirty="0" smtClean="0"/>
              <a:t>   factor</a:t>
            </a:r>
            <a:endParaRPr lang="en-CA" dirty="0"/>
          </a:p>
        </p:txBody>
      </p:sp>
      <p:sp>
        <p:nvSpPr>
          <p:cNvPr id="26" name="Left Arrow 25"/>
          <p:cNvSpPr/>
          <p:nvPr/>
        </p:nvSpPr>
        <p:spPr>
          <a:xfrm>
            <a:off x="5867400" y="3048000"/>
            <a:ext cx="457200" cy="1798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Left Arrow 26"/>
          <p:cNvSpPr/>
          <p:nvPr/>
        </p:nvSpPr>
        <p:spPr>
          <a:xfrm>
            <a:off x="4495800" y="3962400"/>
            <a:ext cx="457200" cy="1798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TextBox 27"/>
          <p:cNvSpPr txBox="1"/>
          <p:nvPr/>
        </p:nvSpPr>
        <p:spPr>
          <a:xfrm>
            <a:off x="457200" y="44196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Step</a:t>
            </a:r>
            <a:r>
              <a:rPr lang="en-CA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sz="2000" dirty="0" smtClean="0">
                <a:latin typeface="Arial" pitchFamily="34" charset="0"/>
                <a:cs typeface="Arial" pitchFamily="34" charset="0"/>
              </a:rPr>
              <a:t>3 – 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Check your answer by multiplying the 2 factors</a:t>
            </a:r>
          </a:p>
          <a:p>
            <a:r>
              <a:rPr lang="en-C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              does  </a:t>
            </a:r>
            <a:r>
              <a:rPr lang="en-CA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CA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5x</a:t>
            </a:r>
            <a:r>
              <a:rPr lang="en-CA" sz="2000" b="1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CA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y) (</a:t>
            </a:r>
            <a:r>
              <a:rPr lang="en-CA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CA" sz="2000" b="1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CA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3xy</a:t>
            </a:r>
            <a:r>
              <a:rPr lang="en-CA" sz="2000" b="1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CA" sz="2000" b="1" dirty="0" smtClean="0">
                <a:latin typeface="Arial" pitchFamily="34" charset="0"/>
                <a:cs typeface="Arial" pitchFamily="34" charset="0"/>
              </a:rPr>
              <a:t>2x</a:t>
            </a:r>
            <a:r>
              <a:rPr lang="en-CA" sz="2000" b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CA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CA" sz="2000" dirty="0" smtClean="0">
                <a:latin typeface="Arial" pitchFamily="34" charset="0"/>
                <a:cs typeface="Arial" pitchFamily="34" charset="0"/>
              </a:rPr>
              <a:t>    =  </a:t>
            </a:r>
            <a:r>
              <a:rPr lang="en-US" sz="2000" b="1" spc="3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5x</a:t>
            </a:r>
            <a:r>
              <a:rPr lang="en-US" sz="2000" b="1" spc="300" baseline="30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000" b="1" spc="3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</a:t>
            </a:r>
            <a:r>
              <a:rPr lang="en-US" sz="2000" b="1" spc="300" baseline="30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000" b="1" spc="3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+15x</a:t>
            </a:r>
            <a:r>
              <a:rPr lang="en-US" sz="2000" b="1" spc="300" baseline="30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2000" b="1" spc="3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</a:t>
            </a:r>
            <a:r>
              <a:rPr lang="en-US" sz="2000" b="1" spc="300" baseline="30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000" b="1" spc="3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-10x</a:t>
            </a:r>
            <a:r>
              <a:rPr lang="en-US" sz="2000" b="1" spc="300" baseline="30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2000" b="1" spc="3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</a:t>
            </a:r>
            <a:endParaRPr lang="en-CA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381000" y="5334000"/>
            <a:ext cx="8534400" cy="98488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Step</a:t>
            </a:r>
            <a:r>
              <a:rPr lang="en-CA" sz="2000" dirty="0" smtClean="0">
                <a:latin typeface="Arial" pitchFamily="34" charset="0"/>
                <a:cs typeface="Arial" pitchFamily="34" charset="0"/>
              </a:rPr>
              <a:t> 4 – 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Write your answer using the 2 factors.</a:t>
            </a:r>
          </a:p>
          <a:p>
            <a:r>
              <a:rPr lang="en-CA" dirty="0" smtClean="0">
                <a:latin typeface="Arial" pitchFamily="34" charset="0"/>
                <a:cs typeface="Arial" pitchFamily="34" charset="0"/>
              </a:rPr>
              <a:t>                The factors of (5x</a:t>
            </a:r>
            <a:r>
              <a:rPr lang="en-CA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CA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 +15x</a:t>
            </a:r>
            <a:r>
              <a:rPr lang="en-CA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CA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-10x</a:t>
            </a:r>
            <a:r>
              <a:rPr lang="en-CA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y)   are    (5</a:t>
            </a:r>
            <a:r>
              <a:rPr lang="en-CA" b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CA" b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CA" b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CA" b="1" dirty="0" smtClean="0">
                <a:latin typeface="Arial" pitchFamily="34" charset="0"/>
                <a:cs typeface="Arial" pitchFamily="34" charset="0"/>
              </a:rPr>
              <a:t>) (y + 3xy – 2x</a:t>
            </a:r>
            <a:r>
              <a:rPr lang="en-CA" b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 </a:t>
            </a:r>
            <a:endParaRPr lang="en-CA" dirty="0" smtClean="0"/>
          </a:p>
          <a:p>
            <a:endParaRPr lang="en-CA" sz="2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Practice </a:t>
            </a:r>
            <a:r>
              <a:rPr lang="en-US" sz="5400" dirty="0" smtClean="0">
                <a:sym typeface="Wingdings" pitchFamily="2" charset="2"/>
              </a:rPr>
              <a:t>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676400"/>
            <a:ext cx="260539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u="sng" dirty="0" smtClean="0"/>
              <a:t>Workbook</a:t>
            </a:r>
          </a:p>
          <a:p>
            <a:r>
              <a:rPr lang="en-US" sz="4400" dirty="0" smtClean="0"/>
              <a:t>	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5410200" y="1752600"/>
            <a:ext cx="273927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u="sng" dirty="0" smtClean="0"/>
              <a:t>Textbook 1</a:t>
            </a:r>
          </a:p>
          <a:p>
            <a:r>
              <a:rPr lang="en-US" sz="4400" smtClean="0"/>
              <a:t>	</a:t>
            </a:r>
            <a:endParaRPr lang="en-US" sz="4400" dirty="0"/>
          </a:p>
        </p:txBody>
      </p:sp>
      <p:cxnSp>
        <p:nvCxnSpPr>
          <p:cNvPr id="6" name="Straight Connector 5"/>
          <p:cNvCxnSpPr/>
          <p:nvPr/>
        </p:nvCxnSpPr>
        <p:spPr>
          <a:xfrm rot="16200000" flipH="1">
            <a:off x="2667000" y="4191000"/>
            <a:ext cx="4953000" cy="7620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461455"/>
      </a:dk2>
      <a:lt2>
        <a:srgbClr val="FFFFD2"/>
      </a:lt2>
      <a:accent1>
        <a:srgbClr val="B94B2D"/>
      </a:accent1>
      <a:accent2>
        <a:srgbClr val="B95F91"/>
      </a:accent2>
      <a:accent3>
        <a:srgbClr val="C8AF3C"/>
      </a:accent3>
      <a:accent4>
        <a:srgbClr val="78AA64"/>
      </a:accent4>
      <a:accent5>
        <a:srgbClr val="8264AA"/>
      </a:accent5>
      <a:accent6>
        <a:srgbClr val="D29B46"/>
      </a:accent6>
      <a:hlink>
        <a:srgbClr val="0000FF"/>
      </a:hlink>
      <a:folHlink>
        <a:srgbClr val="800080"/>
      </a:folHlink>
    </a:clrScheme>
    <a:fontScheme name="Twilight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0" t="100000" r="5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0" t="100000" r="50000" b="10000"/>
          </a:path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0000"/>
                <a:satMod val="200000"/>
              </a:schemeClr>
            </a:duotone>
          </a:blip>
          <a:tile tx="0" ty="0" sx="120000" sy="12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</Template>
  <TotalTime>184</TotalTime>
  <Words>222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Twilight</vt:lpstr>
      <vt:lpstr>Factoring Polynomials</vt:lpstr>
      <vt:lpstr>Factoring means to express it as a product</vt:lpstr>
      <vt:lpstr>Slide 3</vt:lpstr>
      <vt:lpstr>Slide 4</vt:lpstr>
      <vt:lpstr>Practice 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Monomials</dc:title>
  <dc:creator> </dc:creator>
  <cp:lastModifiedBy>Daphne</cp:lastModifiedBy>
  <cp:revision>27</cp:revision>
  <dcterms:created xsi:type="dcterms:W3CDTF">2009-10-27T15:04:04Z</dcterms:created>
  <dcterms:modified xsi:type="dcterms:W3CDTF">2009-11-07T19:10:57Z</dcterms:modified>
</cp:coreProperties>
</file>