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4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0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4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5066-2481-416B-87F1-C160A99328E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0933-EA9A-4711-AE6F-B0D725214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35" y="3235276"/>
            <a:ext cx="1755837" cy="457493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602523" y="1565031"/>
            <a:ext cx="3059723" cy="1512277"/>
          </a:xfrm>
          <a:custGeom>
            <a:avLst/>
            <a:gdLst>
              <a:gd name="connsiteX0" fmla="*/ 3059723 w 3059723"/>
              <a:gd name="connsiteY0" fmla="*/ 1512277 h 1512277"/>
              <a:gd name="connsiteX1" fmla="*/ 2778369 w 3059723"/>
              <a:gd name="connsiteY1" fmla="*/ 685800 h 1512277"/>
              <a:gd name="connsiteX2" fmla="*/ 2057400 w 3059723"/>
              <a:gd name="connsiteY2" fmla="*/ 193431 h 1512277"/>
              <a:gd name="connsiteX3" fmla="*/ 1019908 w 3059723"/>
              <a:gd name="connsiteY3" fmla="*/ 35169 h 1512277"/>
              <a:gd name="connsiteX4" fmla="*/ 0 w 3059723"/>
              <a:gd name="connsiteY4" fmla="*/ 0 h 151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9723" h="1512277">
                <a:moveTo>
                  <a:pt x="3059723" y="1512277"/>
                </a:moveTo>
                <a:cubicBezTo>
                  <a:pt x="3002573" y="1208942"/>
                  <a:pt x="2945423" y="905608"/>
                  <a:pt x="2778369" y="685800"/>
                </a:cubicBezTo>
                <a:cubicBezTo>
                  <a:pt x="2611315" y="465992"/>
                  <a:pt x="2350477" y="301869"/>
                  <a:pt x="2057400" y="193431"/>
                </a:cubicBezTo>
                <a:cubicBezTo>
                  <a:pt x="1764323" y="84993"/>
                  <a:pt x="1362808" y="67407"/>
                  <a:pt x="1019908" y="35169"/>
                </a:cubicBezTo>
                <a:cubicBezTo>
                  <a:pt x="677008" y="2931"/>
                  <a:pt x="338504" y="1465"/>
                  <a:pt x="0" y="0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039815" y="3235276"/>
            <a:ext cx="3555476" cy="1517746"/>
          </a:xfrm>
          <a:custGeom>
            <a:avLst/>
            <a:gdLst>
              <a:gd name="connsiteX0" fmla="*/ 4222261 w 4225644"/>
              <a:gd name="connsiteY0" fmla="*/ 878596 h 2079526"/>
              <a:gd name="connsiteX1" fmla="*/ 4169507 w 4225644"/>
              <a:gd name="connsiteY1" fmla="*/ 1406135 h 2079526"/>
              <a:gd name="connsiteX2" fmla="*/ 3835399 w 4225644"/>
              <a:gd name="connsiteY2" fmla="*/ 1880919 h 2079526"/>
              <a:gd name="connsiteX3" fmla="*/ 3184768 w 4225644"/>
              <a:gd name="connsiteY3" fmla="*/ 2074350 h 2079526"/>
              <a:gd name="connsiteX4" fmla="*/ 2762738 w 4225644"/>
              <a:gd name="connsiteY4" fmla="*/ 2004012 h 2079526"/>
              <a:gd name="connsiteX5" fmla="*/ 2358291 w 4225644"/>
              <a:gd name="connsiteY5" fmla="*/ 1792996 h 2079526"/>
              <a:gd name="connsiteX6" fmla="*/ 2094522 w 4225644"/>
              <a:gd name="connsiteY6" fmla="*/ 1441304 h 2079526"/>
              <a:gd name="connsiteX7" fmla="*/ 1971430 w 4225644"/>
              <a:gd name="connsiteY7" fmla="*/ 948935 h 2079526"/>
              <a:gd name="connsiteX8" fmla="*/ 1848338 w 4225644"/>
              <a:gd name="connsiteY8" fmla="*/ 562073 h 2079526"/>
              <a:gd name="connsiteX9" fmla="*/ 1566984 w 4225644"/>
              <a:gd name="connsiteY9" fmla="*/ 175212 h 2079526"/>
              <a:gd name="connsiteX10" fmla="*/ 1197707 w 4225644"/>
              <a:gd name="connsiteY10" fmla="*/ 34535 h 2079526"/>
              <a:gd name="connsiteX11" fmla="*/ 652584 w 4225644"/>
              <a:gd name="connsiteY11" fmla="*/ 16950 h 2079526"/>
              <a:gd name="connsiteX12" fmla="*/ 283307 w 4225644"/>
              <a:gd name="connsiteY12" fmla="*/ 245550 h 2079526"/>
              <a:gd name="connsiteX13" fmla="*/ 19538 w 4225644"/>
              <a:gd name="connsiteY13" fmla="*/ 649996 h 2079526"/>
              <a:gd name="connsiteX14" fmla="*/ 19538 w 4225644"/>
              <a:gd name="connsiteY14" fmla="*/ 1072027 h 2079526"/>
              <a:gd name="connsiteX15" fmla="*/ 19538 w 4225644"/>
              <a:gd name="connsiteY15" fmla="*/ 1072027 h 207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25644" h="2079526">
                <a:moveTo>
                  <a:pt x="4222261" y="878596"/>
                </a:moveTo>
                <a:cubicBezTo>
                  <a:pt x="4228122" y="1058838"/>
                  <a:pt x="4233984" y="1239081"/>
                  <a:pt x="4169507" y="1406135"/>
                </a:cubicBezTo>
                <a:cubicBezTo>
                  <a:pt x="4105030" y="1573189"/>
                  <a:pt x="3999522" y="1769550"/>
                  <a:pt x="3835399" y="1880919"/>
                </a:cubicBezTo>
                <a:cubicBezTo>
                  <a:pt x="3671276" y="1992288"/>
                  <a:pt x="3363545" y="2053835"/>
                  <a:pt x="3184768" y="2074350"/>
                </a:cubicBezTo>
                <a:cubicBezTo>
                  <a:pt x="3005991" y="2094865"/>
                  <a:pt x="2900484" y="2050904"/>
                  <a:pt x="2762738" y="2004012"/>
                </a:cubicBezTo>
                <a:cubicBezTo>
                  <a:pt x="2624992" y="1957120"/>
                  <a:pt x="2469660" y="1886781"/>
                  <a:pt x="2358291" y="1792996"/>
                </a:cubicBezTo>
                <a:cubicBezTo>
                  <a:pt x="2246922" y="1699211"/>
                  <a:pt x="2158999" y="1581981"/>
                  <a:pt x="2094522" y="1441304"/>
                </a:cubicBezTo>
                <a:cubicBezTo>
                  <a:pt x="2030045" y="1300627"/>
                  <a:pt x="2012461" y="1095473"/>
                  <a:pt x="1971430" y="948935"/>
                </a:cubicBezTo>
                <a:cubicBezTo>
                  <a:pt x="1930399" y="802397"/>
                  <a:pt x="1915746" y="691027"/>
                  <a:pt x="1848338" y="562073"/>
                </a:cubicBezTo>
                <a:cubicBezTo>
                  <a:pt x="1780930" y="433119"/>
                  <a:pt x="1675422" y="263135"/>
                  <a:pt x="1566984" y="175212"/>
                </a:cubicBezTo>
                <a:cubicBezTo>
                  <a:pt x="1458546" y="87289"/>
                  <a:pt x="1350107" y="60912"/>
                  <a:pt x="1197707" y="34535"/>
                </a:cubicBezTo>
                <a:cubicBezTo>
                  <a:pt x="1045307" y="8158"/>
                  <a:pt x="804984" y="-18219"/>
                  <a:pt x="652584" y="16950"/>
                </a:cubicBezTo>
                <a:cubicBezTo>
                  <a:pt x="500184" y="52119"/>
                  <a:pt x="388815" y="140042"/>
                  <a:pt x="283307" y="245550"/>
                </a:cubicBezTo>
                <a:cubicBezTo>
                  <a:pt x="177799" y="351058"/>
                  <a:pt x="63499" y="512250"/>
                  <a:pt x="19538" y="649996"/>
                </a:cubicBezTo>
                <a:cubicBezTo>
                  <a:pt x="-24423" y="787742"/>
                  <a:pt x="19538" y="1072027"/>
                  <a:pt x="19538" y="1072027"/>
                </a:cubicBezTo>
                <a:lnTo>
                  <a:pt x="19538" y="1072027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9815" y="685800"/>
            <a:ext cx="4237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A = 96 light years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39815" y="4753022"/>
            <a:ext cx="4448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B = </a:t>
            </a:r>
            <a:r>
              <a:rPr lang="en-US" sz="2800" b="1" dirty="0" smtClean="0"/>
              <a:t>56 </a:t>
            </a:r>
            <a:r>
              <a:rPr lang="en-US" sz="2800" b="1" dirty="0" smtClean="0"/>
              <a:t>light </a:t>
            </a:r>
            <a:r>
              <a:rPr lang="en-US" sz="2800" b="1" dirty="0"/>
              <a:t>y</a:t>
            </a:r>
            <a:r>
              <a:rPr lang="en-US" sz="2800" b="1" dirty="0" smtClean="0"/>
              <a:t>ears</a:t>
            </a:r>
            <a:endParaRPr lang="en-US" sz="2800" b="1" dirty="0"/>
          </a:p>
        </p:txBody>
      </p:sp>
      <p:sp>
        <p:nvSpPr>
          <p:cNvPr id="7" name="Freeform 6"/>
          <p:cNvSpPr/>
          <p:nvPr/>
        </p:nvSpPr>
        <p:spPr>
          <a:xfrm>
            <a:off x="6910754" y="1934308"/>
            <a:ext cx="3552092" cy="1318846"/>
          </a:xfrm>
          <a:custGeom>
            <a:avLst/>
            <a:gdLst>
              <a:gd name="connsiteX0" fmla="*/ 0 w 3552092"/>
              <a:gd name="connsiteY0" fmla="*/ 1248507 h 1318846"/>
              <a:gd name="connsiteX1" fmla="*/ 1459523 w 3552092"/>
              <a:gd name="connsiteY1" fmla="*/ 1266092 h 1318846"/>
              <a:gd name="connsiteX2" fmla="*/ 1441938 w 3552092"/>
              <a:gd name="connsiteY2" fmla="*/ 0 h 1318846"/>
              <a:gd name="connsiteX3" fmla="*/ 3552092 w 3552092"/>
              <a:gd name="connsiteY3" fmla="*/ 1318846 h 1318846"/>
              <a:gd name="connsiteX4" fmla="*/ 3552092 w 3552092"/>
              <a:gd name="connsiteY4" fmla="*/ 1318846 h 1318846"/>
              <a:gd name="connsiteX5" fmla="*/ 3552092 w 3552092"/>
              <a:gd name="connsiteY5" fmla="*/ 1318846 h 131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092" h="1318846">
                <a:moveTo>
                  <a:pt x="0" y="1248507"/>
                </a:moveTo>
                <a:lnTo>
                  <a:pt x="1459523" y="1266092"/>
                </a:lnTo>
                <a:lnTo>
                  <a:pt x="1441938" y="0"/>
                </a:lnTo>
                <a:lnTo>
                  <a:pt x="3552092" y="1318846"/>
                </a:lnTo>
                <a:lnTo>
                  <a:pt x="3552092" y="1318846"/>
                </a:lnTo>
                <a:lnTo>
                  <a:pt x="3552092" y="1318846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70277" y="3253154"/>
            <a:ext cx="3622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D = ?</a:t>
            </a:r>
            <a:endParaRPr lang="en-US" sz="2800" b="1" dirty="0"/>
          </a:p>
        </p:txBody>
      </p:sp>
      <p:sp>
        <p:nvSpPr>
          <p:cNvPr id="9" name="Freeform 8"/>
          <p:cNvSpPr/>
          <p:nvPr/>
        </p:nvSpPr>
        <p:spPr>
          <a:xfrm>
            <a:off x="6910754" y="3868615"/>
            <a:ext cx="2849528" cy="1321006"/>
          </a:xfrm>
          <a:custGeom>
            <a:avLst/>
            <a:gdLst>
              <a:gd name="connsiteX0" fmla="*/ 0 w 2849528"/>
              <a:gd name="connsiteY0" fmla="*/ 0 h 1321006"/>
              <a:gd name="connsiteX1" fmla="*/ 123092 w 2849528"/>
              <a:gd name="connsiteY1" fmla="*/ 527539 h 1321006"/>
              <a:gd name="connsiteX2" fmla="*/ 633046 w 2849528"/>
              <a:gd name="connsiteY2" fmla="*/ 967154 h 1321006"/>
              <a:gd name="connsiteX3" fmla="*/ 1336431 w 2849528"/>
              <a:gd name="connsiteY3" fmla="*/ 1248508 h 1321006"/>
              <a:gd name="connsiteX4" fmla="*/ 1969477 w 2849528"/>
              <a:gd name="connsiteY4" fmla="*/ 1318847 h 1321006"/>
              <a:gd name="connsiteX5" fmla="*/ 2708031 w 2849528"/>
              <a:gd name="connsiteY5" fmla="*/ 1301262 h 1321006"/>
              <a:gd name="connsiteX6" fmla="*/ 2848708 w 2849528"/>
              <a:gd name="connsiteY6" fmla="*/ 1283677 h 132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9528" h="1321006">
                <a:moveTo>
                  <a:pt x="0" y="0"/>
                </a:moveTo>
                <a:cubicBezTo>
                  <a:pt x="8792" y="183173"/>
                  <a:pt x="17584" y="366347"/>
                  <a:pt x="123092" y="527539"/>
                </a:cubicBezTo>
                <a:cubicBezTo>
                  <a:pt x="228600" y="688731"/>
                  <a:pt x="430823" y="846993"/>
                  <a:pt x="633046" y="967154"/>
                </a:cubicBezTo>
                <a:cubicBezTo>
                  <a:pt x="835269" y="1087315"/>
                  <a:pt x="1113692" y="1189892"/>
                  <a:pt x="1336431" y="1248508"/>
                </a:cubicBezTo>
                <a:cubicBezTo>
                  <a:pt x="1559170" y="1307124"/>
                  <a:pt x="1740877" y="1310055"/>
                  <a:pt x="1969477" y="1318847"/>
                </a:cubicBezTo>
                <a:cubicBezTo>
                  <a:pt x="2198077" y="1327639"/>
                  <a:pt x="2561492" y="1307124"/>
                  <a:pt x="2708031" y="1301262"/>
                </a:cubicBezTo>
                <a:cubicBezTo>
                  <a:pt x="2854570" y="1295400"/>
                  <a:pt x="2851639" y="1289538"/>
                  <a:pt x="2848708" y="1283677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76846" y="5276242"/>
            <a:ext cx="3815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C = ?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6138" y="5609492"/>
            <a:ext cx="742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Students take the shortest trip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35" y="3235276"/>
            <a:ext cx="1755837" cy="457493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602523" y="1565031"/>
            <a:ext cx="3059723" cy="1512277"/>
          </a:xfrm>
          <a:custGeom>
            <a:avLst/>
            <a:gdLst>
              <a:gd name="connsiteX0" fmla="*/ 3059723 w 3059723"/>
              <a:gd name="connsiteY0" fmla="*/ 1512277 h 1512277"/>
              <a:gd name="connsiteX1" fmla="*/ 2778369 w 3059723"/>
              <a:gd name="connsiteY1" fmla="*/ 685800 h 1512277"/>
              <a:gd name="connsiteX2" fmla="*/ 2057400 w 3059723"/>
              <a:gd name="connsiteY2" fmla="*/ 193431 h 1512277"/>
              <a:gd name="connsiteX3" fmla="*/ 1019908 w 3059723"/>
              <a:gd name="connsiteY3" fmla="*/ 35169 h 1512277"/>
              <a:gd name="connsiteX4" fmla="*/ 0 w 3059723"/>
              <a:gd name="connsiteY4" fmla="*/ 0 h 151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9723" h="1512277">
                <a:moveTo>
                  <a:pt x="3059723" y="1512277"/>
                </a:moveTo>
                <a:cubicBezTo>
                  <a:pt x="3002573" y="1208942"/>
                  <a:pt x="2945423" y="905608"/>
                  <a:pt x="2778369" y="685800"/>
                </a:cubicBezTo>
                <a:cubicBezTo>
                  <a:pt x="2611315" y="465992"/>
                  <a:pt x="2350477" y="301869"/>
                  <a:pt x="2057400" y="193431"/>
                </a:cubicBezTo>
                <a:cubicBezTo>
                  <a:pt x="1764323" y="84993"/>
                  <a:pt x="1362808" y="67407"/>
                  <a:pt x="1019908" y="35169"/>
                </a:cubicBezTo>
                <a:cubicBezTo>
                  <a:pt x="677008" y="2931"/>
                  <a:pt x="338504" y="1465"/>
                  <a:pt x="0" y="0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9815" y="685800"/>
            <a:ext cx="4237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A = 96 light years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351005" y="3692769"/>
                <a:ext cx="10289060" cy="3137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 smtClean="0"/>
                  <a:t>Trip A = (x + 4 )(x + 12 )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= 96 LY</a:t>
                </a:r>
              </a:p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1" smtClean="0">
                        <a:latin typeface="Cambria Math" panose="02040503050406030204" pitchFamily="18" charset="0"/>
                      </a:rPr>
                      <m:t>𝟒𝟖</m:t>
                    </m:r>
                  </m:oMath>
                </a14:m>
                <a:r>
                  <a:rPr lang="en-CA" sz="2800" b="1" dirty="0" smtClean="0"/>
                  <a:t> </a:t>
                </a:r>
                <a:r>
                  <a:rPr lang="en-CA" sz="2800" b="1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 smtClean="0"/>
                  <a:t> = 96 LY</a:t>
                </a:r>
              </a:p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sz="2800" b="1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𝟏𝟔𝐱</m:t>
                    </m:r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𝟗𝟔</m:t>
                    </m:r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CA" sz="2800" b="1" i="0" smtClean="0">
                        <a:latin typeface="Cambria Math" panose="02040503050406030204" pitchFamily="18" charset="0"/>
                      </a:rPr>
                      <m:t>𝟒𝟖</m:t>
                    </m:r>
                  </m:oMath>
                </a14:m>
                <a:endParaRPr lang="en-CA" sz="2800" b="1" dirty="0" smtClean="0"/>
              </a:p>
              <a:p>
                <a:pPr/>
                <a:r>
                  <a:rPr lang="en-CA" sz="2800" b="1" dirty="0" smtClean="0"/>
                  <a:t>                      16x = 48</a:t>
                </a:r>
              </a:p>
              <a:p>
                <a:pPr/>
                <a:r>
                  <a:rPr lang="en-CA" sz="2800" b="1" dirty="0"/>
                  <a:t> </a:t>
                </a:r>
                <a:r>
                  <a:rPr lang="en-CA" sz="2800" b="1" dirty="0" smtClean="0"/>
                  <a:t>                     16(3) = 48</a:t>
                </a:r>
              </a:p>
              <a:p>
                <a:pPr/>
                <a:r>
                  <a:rPr lang="en-CA" sz="2800" b="1" dirty="0"/>
                  <a:t> </a:t>
                </a:r>
                <a:r>
                  <a:rPr lang="en-CA" sz="2800" b="1" dirty="0" smtClean="0"/>
                  <a:t>                           </a:t>
                </a:r>
                <a:r>
                  <a:rPr lang="en-CA" sz="2800" b="1" dirty="0" smtClean="0">
                    <a:solidFill>
                      <a:srgbClr val="FF0000"/>
                    </a:solidFill>
                  </a:rPr>
                  <a:t>x = 3</a:t>
                </a:r>
              </a:p>
              <a:p>
                <a:r>
                  <a:rPr lang="en-CA" sz="2800" b="1" dirty="0"/>
                  <a:t> </a:t>
                </a:r>
                <a:r>
                  <a:rPr lang="en-CA" sz="2800" b="1" dirty="0" smtClean="0"/>
                  <a:t>                </a:t>
                </a:r>
                <a:endParaRPr lang="en-CA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005" y="3692769"/>
                <a:ext cx="10289060" cy="3137782"/>
              </a:xfrm>
              <a:prstGeom prst="rect">
                <a:avLst/>
              </a:prstGeom>
              <a:blipFill rotWithShape="0">
                <a:blip r:embed="rId3"/>
                <a:stretch>
                  <a:fillRect l="-1245" t="-15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5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943" y="4446238"/>
            <a:ext cx="1755837" cy="457493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6636529" y="4446238"/>
            <a:ext cx="3555476" cy="1517746"/>
          </a:xfrm>
          <a:custGeom>
            <a:avLst/>
            <a:gdLst>
              <a:gd name="connsiteX0" fmla="*/ 4222261 w 4225644"/>
              <a:gd name="connsiteY0" fmla="*/ 878596 h 2079526"/>
              <a:gd name="connsiteX1" fmla="*/ 4169507 w 4225644"/>
              <a:gd name="connsiteY1" fmla="*/ 1406135 h 2079526"/>
              <a:gd name="connsiteX2" fmla="*/ 3835399 w 4225644"/>
              <a:gd name="connsiteY2" fmla="*/ 1880919 h 2079526"/>
              <a:gd name="connsiteX3" fmla="*/ 3184768 w 4225644"/>
              <a:gd name="connsiteY3" fmla="*/ 2074350 h 2079526"/>
              <a:gd name="connsiteX4" fmla="*/ 2762738 w 4225644"/>
              <a:gd name="connsiteY4" fmla="*/ 2004012 h 2079526"/>
              <a:gd name="connsiteX5" fmla="*/ 2358291 w 4225644"/>
              <a:gd name="connsiteY5" fmla="*/ 1792996 h 2079526"/>
              <a:gd name="connsiteX6" fmla="*/ 2094522 w 4225644"/>
              <a:gd name="connsiteY6" fmla="*/ 1441304 h 2079526"/>
              <a:gd name="connsiteX7" fmla="*/ 1971430 w 4225644"/>
              <a:gd name="connsiteY7" fmla="*/ 948935 h 2079526"/>
              <a:gd name="connsiteX8" fmla="*/ 1848338 w 4225644"/>
              <a:gd name="connsiteY8" fmla="*/ 562073 h 2079526"/>
              <a:gd name="connsiteX9" fmla="*/ 1566984 w 4225644"/>
              <a:gd name="connsiteY9" fmla="*/ 175212 h 2079526"/>
              <a:gd name="connsiteX10" fmla="*/ 1197707 w 4225644"/>
              <a:gd name="connsiteY10" fmla="*/ 34535 h 2079526"/>
              <a:gd name="connsiteX11" fmla="*/ 652584 w 4225644"/>
              <a:gd name="connsiteY11" fmla="*/ 16950 h 2079526"/>
              <a:gd name="connsiteX12" fmla="*/ 283307 w 4225644"/>
              <a:gd name="connsiteY12" fmla="*/ 245550 h 2079526"/>
              <a:gd name="connsiteX13" fmla="*/ 19538 w 4225644"/>
              <a:gd name="connsiteY13" fmla="*/ 649996 h 2079526"/>
              <a:gd name="connsiteX14" fmla="*/ 19538 w 4225644"/>
              <a:gd name="connsiteY14" fmla="*/ 1072027 h 2079526"/>
              <a:gd name="connsiteX15" fmla="*/ 19538 w 4225644"/>
              <a:gd name="connsiteY15" fmla="*/ 1072027 h 207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25644" h="2079526">
                <a:moveTo>
                  <a:pt x="4222261" y="878596"/>
                </a:moveTo>
                <a:cubicBezTo>
                  <a:pt x="4228122" y="1058838"/>
                  <a:pt x="4233984" y="1239081"/>
                  <a:pt x="4169507" y="1406135"/>
                </a:cubicBezTo>
                <a:cubicBezTo>
                  <a:pt x="4105030" y="1573189"/>
                  <a:pt x="3999522" y="1769550"/>
                  <a:pt x="3835399" y="1880919"/>
                </a:cubicBezTo>
                <a:cubicBezTo>
                  <a:pt x="3671276" y="1992288"/>
                  <a:pt x="3363545" y="2053835"/>
                  <a:pt x="3184768" y="2074350"/>
                </a:cubicBezTo>
                <a:cubicBezTo>
                  <a:pt x="3005991" y="2094865"/>
                  <a:pt x="2900484" y="2050904"/>
                  <a:pt x="2762738" y="2004012"/>
                </a:cubicBezTo>
                <a:cubicBezTo>
                  <a:pt x="2624992" y="1957120"/>
                  <a:pt x="2469660" y="1886781"/>
                  <a:pt x="2358291" y="1792996"/>
                </a:cubicBezTo>
                <a:cubicBezTo>
                  <a:pt x="2246922" y="1699211"/>
                  <a:pt x="2158999" y="1581981"/>
                  <a:pt x="2094522" y="1441304"/>
                </a:cubicBezTo>
                <a:cubicBezTo>
                  <a:pt x="2030045" y="1300627"/>
                  <a:pt x="2012461" y="1095473"/>
                  <a:pt x="1971430" y="948935"/>
                </a:cubicBezTo>
                <a:cubicBezTo>
                  <a:pt x="1930399" y="802397"/>
                  <a:pt x="1915746" y="691027"/>
                  <a:pt x="1848338" y="562073"/>
                </a:cubicBezTo>
                <a:cubicBezTo>
                  <a:pt x="1780930" y="433119"/>
                  <a:pt x="1675422" y="263135"/>
                  <a:pt x="1566984" y="175212"/>
                </a:cubicBezTo>
                <a:cubicBezTo>
                  <a:pt x="1458546" y="87289"/>
                  <a:pt x="1350107" y="60912"/>
                  <a:pt x="1197707" y="34535"/>
                </a:cubicBezTo>
                <a:cubicBezTo>
                  <a:pt x="1045307" y="8158"/>
                  <a:pt x="804984" y="-18219"/>
                  <a:pt x="652584" y="16950"/>
                </a:cubicBezTo>
                <a:cubicBezTo>
                  <a:pt x="500184" y="52119"/>
                  <a:pt x="388815" y="140042"/>
                  <a:pt x="283307" y="245550"/>
                </a:cubicBezTo>
                <a:cubicBezTo>
                  <a:pt x="177799" y="351058"/>
                  <a:pt x="63499" y="512250"/>
                  <a:pt x="19538" y="649996"/>
                </a:cubicBezTo>
                <a:cubicBezTo>
                  <a:pt x="-24423" y="787742"/>
                  <a:pt x="19538" y="1072027"/>
                  <a:pt x="19538" y="1072027"/>
                </a:cubicBezTo>
                <a:lnTo>
                  <a:pt x="19538" y="1072027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69048" y="6054600"/>
            <a:ext cx="4448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B = </a:t>
            </a:r>
            <a:r>
              <a:rPr lang="en-US" sz="2800" b="1" dirty="0" smtClean="0"/>
              <a:t>56 </a:t>
            </a:r>
            <a:r>
              <a:rPr lang="en-US" sz="2800" b="1" dirty="0" smtClean="0"/>
              <a:t>light </a:t>
            </a:r>
            <a:r>
              <a:rPr lang="en-US" sz="2800" b="1" dirty="0"/>
              <a:t>y</a:t>
            </a:r>
            <a:r>
              <a:rPr lang="en-US" sz="2800" b="1" dirty="0" smtClean="0"/>
              <a:t>ears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21492" y="321276"/>
                <a:ext cx="10247870" cy="4969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 smtClean="0"/>
                  <a:t>Trip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CA" sz="2800" b="1" dirty="0" smtClean="0"/>
                  <a:t> Circumference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CA" sz="2800" b="1" dirty="0" smtClean="0"/>
                  <a:t> Circumference 2</a:t>
                </a:r>
              </a:p>
              <a:p>
                <a:r>
                  <a:rPr lang="en-CA" sz="2800" b="1" dirty="0"/>
                  <a:t> </a:t>
                </a:r>
                <a:r>
                  <a:rPr lang="en-CA" sz="2800" b="1" dirty="0" smtClean="0"/>
                  <a:t>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CA" sz="28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800" b="1" dirty="0" smtClean="0"/>
                  <a:t>(2</a:t>
                </a:r>
                <a14:m>
                  <m:oMath xmlns:m="http://schemas.openxmlformats.org/officeDocument/2006/math">
                    <m:r>
                      <a:rPr lang="el-GR" sz="2800" b="1" i="1" smtClean="0">
                        <a:latin typeface="Cambria Math" panose="02040503050406030204" pitchFamily="18" charset="0"/>
                      </a:rPr>
                      <m:t>𝝅</m:t>
                    </m:r>
                    <m:sSup>
                      <m:sSupPr>
                        <m:ctrlPr>
                          <a:rPr lang="en-CA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)+</m:t>
                        </m:r>
                        <m:f>
                          <m:fPr>
                            <m:ctrlP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d>
                          <m:dPr>
                            <m:ctrlP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800" b="1" i="1">
                                <a:latin typeface="Cambria Math" panose="02040503050406030204" pitchFamily="18" charset="0"/>
                              </a:rPr>
                              <m:t>𝝅</m:t>
                            </m:r>
                            <m:r>
                              <a:rPr lang="en-CA" sz="28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</m:d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𝒘𝒉𝒆𝒓𝒆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𝒂𝒏𝒅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𝟐𝟑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𝟓𝟔𝟐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𝑳𝒀</m:t>
                        </m:r>
                        <m:r>
                          <a:rPr lang="en-CA" sz="2800" b="1" i="1" smtClean="0"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</m:e>
                      <m:sup/>
                    </m:sSup>
                  </m:oMath>
                </a14:m>
                <a:endParaRPr lang="en-CA" sz="2800" b="1" dirty="0" smtClean="0"/>
              </a:p>
              <a:p>
                <a:endParaRPr lang="en-CA" sz="2800" b="1" dirty="0"/>
              </a:p>
              <a:p>
                <a:r>
                  <a:rPr lang="en-CA" sz="28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CA" sz="28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800" b="1" dirty="0"/>
                  <a:t>(2</a:t>
                </a:r>
                <a14:m>
                  <m:oMath xmlns:m="http://schemas.openxmlformats.org/officeDocument/2006/math">
                    <m:r>
                      <a:rPr lang="el-GR" sz="2800" b="1" i="1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CA" sz="2800" b="1" dirty="0" smtClean="0"/>
                  <a:t> (2x))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C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CA" sz="28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800" b="1" dirty="0"/>
                  <a:t>(</a:t>
                </a:r>
                <a14:m>
                  <m:oMath xmlns:m="http://schemas.openxmlformats.org/officeDocument/2006/math">
                    <m:r>
                      <a:rPr lang="el-GR" sz="2800" b="1" i="1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CA" sz="2800" b="1" dirty="0" smtClean="0"/>
                  <a:t>(</a:t>
                </a:r>
                <a14:m>
                  <m:oMath xmlns:m="http://schemas.openxmlformats.org/officeDocument/2006/math">
                    <m:r>
                      <a:rPr lang="en-CA" sz="2800" b="1" i="1">
                        <a:latin typeface="Cambria Math" panose="02040503050406030204" pitchFamily="18" charset="0"/>
                      </a:rPr>
                      <m:t>𝟐𝟑</m:t>
                    </m:r>
                    <m:r>
                      <a:rPr lang="en-CA" sz="28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sz="2800" b="1" i="1">
                        <a:latin typeface="Cambria Math" panose="02040503050406030204" pitchFamily="18" charset="0"/>
                      </a:rPr>
                      <m:t>𝟓𝟔𝟐</m:t>
                    </m:r>
                  </m:oMath>
                </a14:m>
                <a:r>
                  <a:rPr lang="en-CA" sz="2800" b="1" dirty="0" smtClean="0"/>
                  <a:t>))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= </a:t>
                </a:r>
                <a14:m>
                  <m:oMath xmlns:m="http://schemas.openxmlformats.org/officeDocument/2006/math">
                    <m:r>
                      <a:rPr lang="el-GR" sz="2800" b="1" i="1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CA" sz="2800" b="1" dirty="0" smtClean="0"/>
                  <a:t>(2)(3) + </a:t>
                </a:r>
                <a14:m>
                  <m:oMath xmlns:m="http://schemas.openxmlformats.org/officeDocument/2006/math">
                    <m:r>
                      <a:rPr lang="el-GR" sz="2800" b="1" i="1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CA" sz="2800" b="1" dirty="0" smtClean="0"/>
                  <a:t>(11.781)</a:t>
                </a:r>
              </a:p>
              <a:p>
                <a:endParaRPr lang="en-CA" sz="2800" b="1" dirty="0"/>
              </a:p>
              <a:p>
                <a:r>
                  <a:rPr lang="en-CA" sz="2800" b="1" dirty="0" smtClean="0"/>
                  <a:t>=  18.85 + 37.011</a:t>
                </a:r>
              </a:p>
              <a:p>
                <a:r>
                  <a:rPr lang="en-CA" sz="2800" b="1" dirty="0" smtClean="0"/>
                  <a:t>= 55.86 or 56 LY </a:t>
                </a:r>
                <a:endParaRPr lang="en-CA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92" y="321276"/>
                <a:ext cx="10247870" cy="4969437"/>
              </a:xfrm>
              <a:prstGeom prst="rect">
                <a:avLst/>
              </a:prstGeom>
              <a:blipFill rotWithShape="0">
                <a:blip r:embed="rId3"/>
                <a:stretch>
                  <a:fillRect l="-1249" b="-257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99654" y="4446238"/>
            <a:ext cx="4196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 smtClean="0"/>
          </a:p>
          <a:p>
            <a:r>
              <a:rPr lang="en-CA" b="1" dirty="0" smtClean="0"/>
              <a:t>                                        d = 23.562</a:t>
            </a:r>
            <a:endParaRPr lang="en-CA" b="1" dirty="0"/>
          </a:p>
          <a:p>
            <a:r>
              <a:rPr lang="en-CA" b="1" dirty="0" smtClean="0"/>
              <a:t>     </a:t>
            </a:r>
          </a:p>
          <a:p>
            <a:r>
              <a:rPr lang="en-CA" b="1" dirty="0"/>
              <a:t> </a:t>
            </a:r>
            <a:r>
              <a:rPr lang="en-CA" b="1" dirty="0" smtClean="0"/>
              <a:t>                  r = 2x</a:t>
            </a:r>
            <a:endParaRPr lang="en-CA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493502" y="5205111"/>
            <a:ext cx="83495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28454" y="5079359"/>
            <a:ext cx="1878710" cy="6162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1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3338" y="211014"/>
                <a:ext cx="10691447" cy="6048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TRIP C: </a:t>
                </a:r>
                <a:r>
                  <a:rPr lang="en-US" sz="2400" dirty="0" smtClean="0"/>
                  <a:t>We know that x = 3 and that trip A= 96 LY and trip B = 65 LY</a:t>
                </a:r>
                <a:endParaRPr lang="en-US" sz="2400" b="1" dirty="0" smtClean="0"/>
              </a:p>
              <a:p>
                <a:endParaRPr lang="en-US" sz="2400" b="1" dirty="0"/>
              </a:p>
              <a:p>
                <a:r>
                  <a:rPr lang="en-US" sz="2400" b="1" dirty="0" smtClean="0"/>
                  <a:t>DISTANCE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</a:p>
              <a:p>
                <a:endParaRPr lang="en-US" sz="3200" b="1" dirty="0"/>
              </a:p>
              <a:p>
                <a:r>
                  <a:rPr lang="en-US" sz="3200" b="1" dirty="0" smtClean="0"/>
                  <a:t>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endParaRPr lang="en-US" sz="3200" b="1" dirty="0"/>
              </a:p>
              <a:p>
                <a:r>
                  <a:rPr lang="en-US" sz="3200" b="1" dirty="0" smtClean="0"/>
                  <a:t>              </a:t>
                </a:r>
                <a:r>
                  <a:rPr lang="en-US" sz="2800" b="1" dirty="0" smtClean="0"/>
                  <a:t>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800" b="1" dirty="0" smtClean="0"/>
                  <a:t> 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               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800" b="1" dirty="0" smtClean="0"/>
                  <a:t> 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               = 2(27) = 54 LY</a:t>
                </a:r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338" y="211014"/>
                <a:ext cx="10691447" cy="6048579"/>
              </a:xfrm>
              <a:prstGeom prst="rect">
                <a:avLst/>
              </a:prstGeom>
              <a:blipFill rotWithShape="0">
                <a:blip r:embed="rId2"/>
                <a:stretch>
                  <a:fillRect l="-855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9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36431" y="281354"/>
                <a:ext cx="10339754" cy="7887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TRIP D: 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                                26</a:t>
                </a:r>
              </a:p>
              <a:p>
                <a:r>
                  <a:rPr lang="en-US" sz="2800" b="1" dirty="0" smtClean="0"/>
                  <a:t>                                                   24</a:t>
                </a:r>
                <a:endParaRPr lang="en-US" sz="2800" b="1" dirty="0"/>
              </a:p>
              <a:p>
                <a:endParaRPr lang="en-US" sz="2800" b="1" dirty="0" smtClean="0"/>
              </a:p>
              <a:p>
                <a:r>
                  <a:rPr lang="en-US" sz="2800" b="1" dirty="0" smtClean="0"/>
                  <a:t>                                                         6X</a:t>
                </a:r>
                <a:endParaRPr lang="en-US" sz="2800" b="1" dirty="0"/>
              </a:p>
              <a:p>
                <a:r>
                  <a:rPr lang="en-US" sz="2800" b="1" dirty="0" smtClean="0"/>
                  <a:t>                                                                                D</a:t>
                </a:r>
              </a:p>
              <a:p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PART 1: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r>
                  <a:rPr lang="en-US" sz="2800" b="1" dirty="0"/>
                  <a:t> </a:t>
                </a:r>
                <a:r>
                  <a:rPr lang="en-US" sz="2800" b="1" dirty="0" smtClean="0"/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r>
                  <a:rPr lang="en-US" sz="2800" b="1" dirty="0"/>
                  <a:t> </a:t>
                </a:r>
                <a:r>
                  <a:rPr lang="en-US" sz="2800" b="1" dirty="0" smtClean="0"/>
                  <a:t>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/>
              </a:p>
              <a:p>
                <a:r>
                  <a:rPr lang="en-US" sz="2800" b="1" dirty="0" smtClean="0"/>
                  <a:t>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/>
                  <a:t>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= 676 – 576</a:t>
                </a:r>
              </a:p>
              <a:p>
                <a:r>
                  <a:rPr lang="en-US" sz="28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= 100</a:t>
                </a:r>
              </a:p>
              <a:p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                           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800" b="1" dirty="0" smtClean="0"/>
                  <a:t>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= 10 LY</a:t>
                </a:r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r>
                  <a:rPr lang="en-US" sz="2800" b="1" dirty="0" smtClean="0"/>
                  <a:t>X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431" y="281354"/>
                <a:ext cx="10339754" cy="7887287"/>
              </a:xfrm>
              <a:prstGeom prst="rect">
                <a:avLst/>
              </a:prstGeom>
              <a:blipFill rotWithShape="0">
                <a:blip r:embed="rId2"/>
                <a:stretch>
                  <a:fillRect l="-1179" t="-696" b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3411415" y="2303585"/>
            <a:ext cx="2092570" cy="175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03985" y="720969"/>
            <a:ext cx="0" cy="1600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03985" y="703385"/>
            <a:ext cx="1951892" cy="1600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759" y="2057107"/>
            <a:ext cx="1755837" cy="457493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455877" y="2303585"/>
            <a:ext cx="422031" cy="422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10596" y="720969"/>
            <a:ext cx="2193389" cy="158261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3985" y="2321169"/>
            <a:ext cx="195189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10596" y="2303585"/>
            <a:ext cx="2193389" cy="175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95334" y="185055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503985" y="703385"/>
            <a:ext cx="0" cy="16177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212015" y="281354"/>
                <a:ext cx="3815862" cy="4449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PART 2: 24 LY</a:t>
                </a:r>
              </a:p>
              <a:p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PART 3:  x = 3</a:t>
                </a:r>
              </a:p>
              <a:p>
                <a:endParaRPr lang="en-US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m:t>576 + </m:t>
                      </m:r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𝟑𝟐𝟒</m:t>
                      </m:r>
                      <m:r>
                        <a:rPr lang="en-US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en-US" sz="28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     900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        30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/>
                    </m:sSup>
                  </m:oMath>
                </a14:m>
                <a:endParaRPr lang="en-US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015" y="281354"/>
                <a:ext cx="3815862" cy="4449936"/>
              </a:xfrm>
              <a:prstGeom prst="rect">
                <a:avLst/>
              </a:prstGeom>
              <a:blipFill rotWithShape="0">
                <a:blip r:embed="rId4"/>
                <a:stretch>
                  <a:fillRect l="-3195" t="-1233" b="-3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5503984" y="703385"/>
            <a:ext cx="1899139" cy="15824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3553" y="4731290"/>
            <a:ext cx="55743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D:</a:t>
            </a:r>
          </a:p>
          <a:p>
            <a:endParaRPr lang="en-US" sz="2800" b="1" dirty="0"/>
          </a:p>
          <a:p>
            <a:r>
              <a:rPr lang="en-US" sz="2800" b="1" dirty="0" smtClean="0"/>
              <a:t>10 + 24 + 30 = 64 LY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82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51692"/>
            <a:ext cx="1097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Trip C is the shortest at 54 Light Years</a:t>
            </a:r>
          </a:p>
          <a:p>
            <a:endParaRPr lang="en-US" sz="2800" b="1" dirty="0"/>
          </a:p>
          <a:p>
            <a:r>
              <a:rPr lang="en-US" sz="2800" b="1" dirty="0" smtClean="0"/>
              <a:t>Therefore the students travel to planet C for math class</a:t>
            </a:r>
          </a:p>
          <a:p>
            <a:endParaRPr lang="en-US" sz="2800" b="1" dirty="0"/>
          </a:p>
          <a:p>
            <a:r>
              <a:rPr lang="en-US" sz="2800" b="1" dirty="0" smtClean="0"/>
              <a:t>Question 1 complete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324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6523" y="140677"/>
                <a:ext cx="11500339" cy="697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Shuttlecraft Race to class: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The destination is 2490 km from the landing site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Alpha Centauri (girls):</a:t>
                </a:r>
              </a:p>
              <a:p>
                <a:r>
                  <a:rPr lang="en-US" sz="2800" b="1" dirty="0" smtClean="0"/>
                  <a:t>2490km = (155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𝒌𝒎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𝒎𝒊𝒏</m:t>
                        </m:r>
                      </m:den>
                    </m:f>
                  </m:oMath>
                </a14:m>
                <a:r>
                  <a:rPr lang="en-US" sz="2800" b="1" dirty="0" smtClean="0"/>
                  <a:t>) (X),          where x = # minutes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X = 2490/155 = 16 minutes (16.06)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Betelgeuse II (boys)</a:t>
                </a:r>
              </a:p>
              <a:p>
                <a:r>
                  <a:rPr lang="en-US" sz="2800" b="1" dirty="0" smtClean="0"/>
                  <a:t>Since the rate of change is 800 km each 5 minutes, assume linear relation</a:t>
                </a:r>
              </a:p>
              <a:p>
                <a:r>
                  <a:rPr lang="en-US" sz="2800" b="1" dirty="0" smtClean="0"/>
                  <a:t>(5, 720) (10, 1520)    </a:t>
                </a:r>
              </a:p>
              <a:p>
                <a:r>
                  <a:rPr lang="en-US" sz="2800" b="1" dirty="0" smtClean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₂ −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₁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₂ −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₁</m:t>
                        </m:r>
                      </m:den>
                    </m:f>
                  </m:oMath>
                </a14:m>
                <a:r>
                  <a:rPr lang="en-US" sz="32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𝟏𝟓𝟐𝟎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𝟕𝟐𝟎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𝟖𝟎𝟎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/>
                  <a:t> = 160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𝒌𝒎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𝒎𝒊𝒏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  <a:p>
                <a:endParaRPr lang="en-US" sz="3200" b="1" dirty="0"/>
              </a:p>
              <a:p>
                <a:endParaRPr lang="en-US" sz="32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23" y="140677"/>
                <a:ext cx="11500339" cy="6976975"/>
              </a:xfrm>
              <a:prstGeom prst="rect">
                <a:avLst/>
              </a:prstGeom>
              <a:blipFill rotWithShape="0">
                <a:blip r:embed="rId2"/>
                <a:stretch>
                  <a:fillRect l="-1113" t="-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3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076" y="211015"/>
            <a:ext cx="108848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</a:t>
            </a:r>
            <a:r>
              <a:rPr lang="en-US" sz="2800" b="1" dirty="0" smtClean="0"/>
              <a:t> = ax + b</a:t>
            </a:r>
          </a:p>
          <a:p>
            <a:endParaRPr lang="en-US" sz="2800" b="1" dirty="0"/>
          </a:p>
          <a:p>
            <a:r>
              <a:rPr lang="en-US" sz="2800" b="1" dirty="0"/>
              <a:t>y</a:t>
            </a:r>
            <a:r>
              <a:rPr lang="en-US" sz="2800" b="1" dirty="0" smtClean="0"/>
              <a:t> = (160) x + b  at points </a:t>
            </a:r>
            <a:r>
              <a:rPr lang="en-US" sz="2800" b="1" dirty="0" smtClean="0">
                <a:solidFill>
                  <a:srgbClr val="0000FF"/>
                </a:solidFill>
              </a:rPr>
              <a:t>(5, 720)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9900CC"/>
                </a:solidFill>
              </a:rPr>
              <a:t>(10,1520)</a:t>
            </a:r>
          </a:p>
          <a:p>
            <a:endParaRPr lang="en-US" sz="2800" b="1" dirty="0"/>
          </a:p>
          <a:p>
            <a:r>
              <a:rPr lang="en-US" sz="2800" b="1" dirty="0" smtClean="0">
                <a:solidFill>
                  <a:srgbClr val="0000FF"/>
                </a:solidFill>
              </a:rPr>
              <a:t>720 = (160)(5) + b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720 = 800 + b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720 – 800 = b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-80 = b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r>
              <a:rPr lang="en-US" sz="2800" b="1" dirty="0">
                <a:solidFill>
                  <a:srgbClr val="0000FF"/>
                </a:solidFill>
              </a:rPr>
              <a:t>y</a:t>
            </a:r>
            <a:r>
              <a:rPr lang="en-US" sz="2800" b="1" dirty="0" smtClean="0">
                <a:solidFill>
                  <a:srgbClr val="0000FF"/>
                </a:solidFill>
              </a:rPr>
              <a:t> = 160x - 80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2292" y="1934308"/>
            <a:ext cx="54336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00CC"/>
                </a:solidFill>
              </a:rPr>
              <a:t>1520 = (160)(10) + b</a:t>
            </a:r>
          </a:p>
          <a:p>
            <a:r>
              <a:rPr lang="en-US" sz="2800" b="1" dirty="0" smtClean="0">
                <a:solidFill>
                  <a:srgbClr val="9900CC"/>
                </a:solidFill>
              </a:rPr>
              <a:t>1520 = 1600 + b</a:t>
            </a:r>
          </a:p>
          <a:p>
            <a:r>
              <a:rPr lang="en-US" sz="2800" b="1" dirty="0" smtClean="0">
                <a:solidFill>
                  <a:srgbClr val="9900CC"/>
                </a:solidFill>
              </a:rPr>
              <a:t>1520 – 1600 = b</a:t>
            </a:r>
          </a:p>
          <a:p>
            <a:r>
              <a:rPr lang="en-US" sz="2800" b="1" dirty="0" smtClean="0">
                <a:solidFill>
                  <a:srgbClr val="9900CC"/>
                </a:solidFill>
              </a:rPr>
              <a:t>-80 = b</a:t>
            </a:r>
            <a:endParaRPr lang="en-US" sz="28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9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7108" y="175846"/>
            <a:ext cx="103221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 = 155x    </a:t>
            </a:r>
            <a:r>
              <a:rPr lang="en-US" sz="2800" b="1" dirty="0" smtClean="0"/>
              <a:t>and  </a:t>
            </a:r>
            <a:r>
              <a:rPr lang="en-US" sz="2800" b="1" dirty="0" smtClean="0">
                <a:solidFill>
                  <a:srgbClr val="0000FF"/>
                </a:solidFill>
              </a:rPr>
              <a:t> y = 160x – 80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r>
              <a:rPr lang="en-US" sz="2800" b="1" dirty="0" smtClean="0"/>
              <a:t>By comparison: </a:t>
            </a:r>
            <a:r>
              <a:rPr lang="en-US" sz="2800" b="1" dirty="0" smtClean="0">
                <a:solidFill>
                  <a:srgbClr val="FF0000"/>
                </a:solidFill>
              </a:rPr>
              <a:t>155x = </a:t>
            </a:r>
            <a:r>
              <a:rPr lang="en-US" sz="2800" b="1" dirty="0" smtClean="0">
                <a:solidFill>
                  <a:srgbClr val="0000FF"/>
                </a:solidFill>
              </a:rPr>
              <a:t>160x – 80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155x – 160x = - 80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-5x = -80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x = -80/(-5) = 16 minutes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Conclusion:</a:t>
            </a:r>
          </a:p>
          <a:p>
            <a:endParaRPr lang="en-US" sz="2800" b="1" dirty="0"/>
          </a:p>
          <a:p>
            <a:r>
              <a:rPr lang="en-US" sz="2800" b="1" dirty="0" smtClean="0"/>
              <a:t>They arrive at class at exactly the same time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908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295</Words>
  <Application>Microsoft Office PowerPoint</Application>
  <PresentationFormat>Widescreen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35-student</dc:creator>
  <cp:lastModifiedBy>Judith</cp:lastModifiedBy>
  <cp:revision>14</cp:revision>
  <dcterms:created xsi:type="dcterms:W3CDTF">2016-12-14T16:03:38Z</dcterms:created>
  <dcterms:modified xsi:type="dcterms:W3CDTF">2016-12-19T12:03:33Z</dcterms:modified>
</cp:coreProperties>
</file>