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212-0165-4DC6-988F-B88A370644F1}" type="datetimeFigureOut">
              <a:rPr lang="en-US" smtClean="0"/>
              <a:pPr/>
              <a:t>10/16/2009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8DAD37-E771-402F-B27C-D80B79763BC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212-0165-4DC6-988F-B88A370644F1}" type="datetimeFigureOut">
              <a:rPr lang="en-US" smtClean="0"/>
              <a:pPr/>
              <a:t>10/16/2009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AD37-E771-402F-B27C-D80B79763BC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212-0165-4DC6-988F-B88A370644F1}" type="datetimeFigureOut">
              <a:rPr lang="en-US" smtClean="0"/>
              <a:pPr/>
              <a:t>10/16/2009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AD37-E771-402F-B27C-D80B79763BC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212-0165-4DC6-988F-B88A370644F1}" type="datetimeFigureOut">
              <a:rPr lang="en-US" smtClean="0"/>
              <a:pPr/>
              <a:t>10/16/2009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AD37-E771-402F-B27C-D80B79763BC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212-0165-4DC6-988F-B88A370644F1}" type="datetimeFigureOut">
              <a:rPr lang="en-US" smtClean="0"/>
              <a:pPr/>
              <a:t>10/16/2009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8DAD37-E771-402F-B27C-D80B79763BC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212-0165-4DC6-988F-B88A370644F1}" type="datetimeFigureOut">
              <a:rPr lang="en-US" smtClean="0"/>
              <a:pPr/>
              <a:t>10/16/2009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AD37-E771-402F-B27C-D80B79763BC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212-0165-4DC6-988F-B88A370644F1}" type="datetimeFigureOut">
              <a:rPr lang="en-US" smtClean="0"/>
              <a:pPr/>
              <a:t>10/16/2009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AD37-E771-402F-B27C-D80B79763BC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212-0165-4DC6-988F-B88A370644F1}" type="datetimeFigureOut">
              <a:rPr lang="en-US" smtClean="0"/>
              <a:pPr/>
              <a:t>10/16/2009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AD37-E771-402F-B27C-D80B79763BC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212-0165-4DC6-988F-B88A370644F1}" type="datetimeFigureOut">
              <a:rPr lang="en-US" smtClean="0"/>
              <a:pPr/>
              <a:t>10/16/2009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AD37-E771-402F-B27C-D80B79763BC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212-0165-4DC6-988F-B88A370644F1}" type="datetimeFigureOut">
              <a:rPr lang="en-US" smtClean="0"/>
              <a:pPr/>
              <a:t>10/16/2009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AD37-E771-402F-B27C-D80B79763BC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212-0165-4DC6-988F-B88A370644F1}" type="datetimeFigureOut">
              <a:rPr lang="en-US" smtClean="0"/>
              <a:pPr/>
              <a:t>10/16/2009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8DAD37-E771-402F-B27C-D80B79763BC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82F212-0165-4DC6-988F-B88A370644F1}" type="datetimeFigureOut">
              <a:rPr lang="en-US" smtClean="0"/>
              <a:pPr/>
              <a:t>10/16/2009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8DAD37-E771-402F-B27C-D80B79763BC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5.xml"/><Relationship Id="rId1" Type="http://schemas.openxmlformats.org/officeDocument/2006/relationships/video" Target="file:///C:\Users\Daphne\Documents\Discover%20Ed\The_Importance_of_Algebra_in_Everyday_Life__A_Fighter_Pilot_s_Perspective.as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video" Target="file:///C:\Users\Daphne\Documents\Discover%20Ed\The_Importance_of_Algebra__A_Meteorologist_s_Perspective.as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sz="3200" dirty="0" smtClean="0"/>
              <a:t>Algebra is a branch of mathematics in which symbols are used to represent numbers</a:t>
            </a:r>
            <a:endParaRPr lang="en-CA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8000" dirty="0" smtClean="0"/>
              <a:t>ALGEBRA</a:t>
            </a:r>
            <a:endParaRPr lang="en-CA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Practice :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Textbook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CA" dirty="0" smtClean="0"/>
              <a:t>Textbook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Page 252 # l(at top)</a:t>
            </a:r>
          </a:p>
          <a:p>
            <a:pPr>
              <a:buNone/>
            </a:pPr>
            <a:r>
              <a:rPr lang="en-CA" dirty="0" smtClean="0"/>
              <a:t>                    Activity 1 a)</a:t>
            </a:r>
          </a:p>
          <a:p>
            <a:r>
              <a:rPr lang="en-CA" dirty="0" smtClean="0"/>
              <a:t> Page 253 b) </a:t>
            </a:r>
          </a:p>
          <a:p>
            <a:pPr>
              <a:buNone/>
            </a:pPr>
            <a:r>
              <a:rPr lang="en-CA" dirty="0" smtClean="0"/>
              <a:t>                    c)</a:t>
            </a:r>
          </a:p>
          <a:p>
            <a:r>
              <a:rPr lang="en-CA" dirty="0" smtClean="0"/>
              <a:t>Page 256 #1 </a:t>
            </a:r>
          </a:p>
          <a:p>
            <a:pPr>
              <a:buNone/>
            </a:pPr>
            <a:r>
              <a:rPr lang="en-CA" dirty="0" smtClean="0"/>
              <a:t>                   #2</a:t>
            </a:r>
          </a:p>
          <a:p>
            <a:r>
              <a:rPr lang="en-CA" dirty="0" smtClean="0"/>
              <a:t>Page 257 #5</a:t>
            </a:r>
          </a:p>
          <a:p>
            <a:pPr>
              <a:buNone/>
            </a:pPr>
            <a:r>
              <a:rPr lang="en-CA" dirty="0" smtClean="0"/>
              <a:t>                    #9 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CA" dirty="0" smtClean="0"/>
              <a:t>page 262 #1-4</a:t>
            </a:r>
            <a:endParaRPr lang="en-CA" dirty="0" smtClean="0"/>
          </a:p>
          <a:p>
            <a:r>
              <a:rPr lang="en-CA" dirty="0" smtClean="0"/>
              <a:t>Page 263 #5-7 9-11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                  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b="1" dirty="0" smtClean="0"/>
              <a:t>Symbols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624010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          symbols used in algebra are called </a:t>
            </a:r>
            <a:r>
              <a:rPr lang="en-CA" sz="2800" b="1" dirty="0" smtClean="0">
                <a:solidFill>
                  <a:srgbClr val="FF0000"/>
                </a:solidFill>
              </a:rPr>
              <a:t>letters</a:t>
            </a:r>
          </a:p>
          <a:p>
            <a:pPr>
              <a:buNone/>
            </a:pPr>
            <a:r>
              <a:rPr lang="en-CA" dirty="0" smtClean="0"/>
              <a:t>          a symbol used to represent </a:t>
            </a:r>
            <a:r>
              <a:rPr lang="en-CA" dirty="0" smtClean="0">
                <a:solidFill>
                  <a:srgbClr val="FF0000"/>
                </a:solidFill>
              </a:rPr>
              <a:t>a number </a:t>
            </a:r>
            <a:r>
              <a:rPr lang="en-CA" dirty="0" smtClean="0"/>
              <a:t>is called a                               </a:t>
            </a:r>
          </a:p>
          <a:p>
            <a:pPr>
              <a:buNone/>
            </a:pPr>
            <a:r>
              <a:rPr lang="en-CA" b="1" dirty="0" smtClean="0"/>
              <a:t>                                   </a:t>
            </a:r>
            <a:r>
              <a:rPr lang="en-CA" sz="2800" b="1" dirty="0" smtClean="0">
                <a:solidFill>
                  <a:srgbClr val="FF0000"/>
                </a:solidFill>
              </a:rPr>
              <a:t>variable</a:t>
            </a:r>
          </a:p>
          <a:p>
            <a:pPr>
              <a:buNone/>
            </a:pPr>
            <a:endParaRPr lang="en-CA" dirty="0" smtClean="0">
              <a:solidFill>
                <a:srgbClr val="FF0000"/>
              </a:solidFill>
            </a:endParaRPr>
          </a:p>
        </p:txBody>
      </p:sp>
      <p:sp>
        <p:nvSpPr>
          <p:cNvPr id="4" name="Notched Right Arrow 3"/>
          <p:cNvSpPr/>
          <p:nvPr/>
        </p:nvSpPr>
        <p:spPr>
          <a:xfrm>
            <a:off x="571472" y="1571612"/>
            <a:ext cx="928694" cy="28575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Notched Right Arrow 4"/>
          <p:cNvSpPr/>
          <p:nvPr/>
        </p:nvSpPr>
        <p:spPr>
          <a:xfrm>
            <a:off x="571472" y="2000240"/>
            <a:ext cx="928694" cy="28575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928662" y="3429000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CA" sz="3600" b="1" dirty="0" smtClean="0">
                <a:solidFill>
                  <a:schemeClr val="accent1"/>
                </a:solidFill>
              </a:rPr>
              <a:t>What is an algebraic expression ???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2976" y="4357694"/>
            <a:ext cx="6643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CA" sz="2800" b="1" dirty="0" smtClean="0">
                <a:solidFill>
                  <a:srgbClr val="7030A0"/>
                </a:solidFill>
              </a:rPr>
              <a:t>It is an expression  made up of one or more </a:t>
            </a:r>
            <a:r>
              <a:rPr lang="en-CA" sz="2800" b="1" dirty="0" smtClean="0">
                <a:solidFill>
                  <a:srgbClr val="FF0000"/>
                </a:solidFill>
              </a:rPr>
              <a:t>terms</a:t>
            </a:r>
            <a:endParaRPr lang="en-CA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All about </a:t>
            </a:r>
            <a:r>
              <a:rPr lang="en-CA" b="1" dirty="0" smtClean="0">
                <a:solidFill>
                  <a:srgbClr val="7030A0"/>
                </a:solidFill>
              </a:rPr>
              <a:t>TERMS…</a:t>
            </a:r>
            <a:endParaRPr lang="en-CA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28992" y="1357298"/>
            <a:ext cx="4071966" cy="164307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CA" dirty="0" smtClean="0"/>
              <a:t>a number  (constant)</a:t>
            </a:r>
            <a:r>
              <a:rPr lang="en-CA" sz="2400" dirty="0" smtClean="0"/>
              <a:t>             </a:t>
            </a:r>
          </a:p>
          <a:p>
            <a:pPr>
              <a:buFont typeface="Wingdings" pitchFamily="2" charset="2"/>
              <a:buChar char="v"/>
            </a:pPr>
            <a:r>
              <a:rPr lang="en-CA" dirty="0" smtClean="0"/>
              <a:t>a variable</a:t>
            </a:r>
          </a:p>
          <a:p>
            <a:pPr>
              <a:buFont typeface="Wingdings" pitchFamily="2" charset="2"/>
              <a:buChar char="v"/>
            </a:pPr>
            <a:r>
              <a:rPr lang="en-CA" dirty="0" smtClean="0"/>
              <a:t>a number  •  a variable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00298" y="5715016"/>
            <a:ext cx="2290754" cy="90963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CA" sz="2600" dirty="0" smtClean="0"/>
              <a:t>6  and 4 are called the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Coefficients</a:t>
            </a:r>
            <a:r>
              <a:rPr kumimoji="0" lang="en-CA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14414" y="3143248"/>
            <a:ext cx="7000924" cy="242889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 fontScale="4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CA" sz="7400" dirty="0" smtClean="0">
                <a:solidFill>
                  <a:schemeClr val="accent2"/>
                </a:solidFill>
              </a:rPr>
              <a:t>Examples of  Terms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CA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32</a:t>
            </a:r>
            <a:r>
              <a:rPr kumimoji="0" lang="en-CA" sz="74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45</a:t>
            </a:r>
            <a:r>
              <a:rPr kumimoji="0" lang="en-CA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CA" sz="7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</a:t>
            </a:r>
            <a:r>
              <a:rPr kumimoji="0" lang="en-CA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Constant (a</a:t>
            </a:r>
            <a:r>
              <a:rPr kumimoji="0" lang="en-CA" sz="7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number all alone)</a:t>
            </a:r>
            <a:endParaRPr kumimoji="0" lang="en-CA" sz="7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CA" sz="7400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CA" sz="7400" noProof="0" dirty="0" smtClean="0"/>
              <a:t>  </a:t>
            </a:r>
            <a:r>
              <a:rPr lang="en-CA" sz="7400" noProof="0" dirty="0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CA" sz="7400" noProof="0" dirty="0" smtClean="0"/>
              <a:t>                  Variable (a letter all alone)</a:t>
            </a:r>
            <a:endParaRPr kumimoji="0" lang="en-CA" sz="7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CA" sz="7400" dirty="0" smtClean="0">
                <a:solidFill>
                  <a:schemeClr val="accent1">
                    <a:lumMod val="75000"/>
                  </a:schemeClr>
                </a:solidFill>
              </a:rPr>
              <a:t>6n   4f              </a:t>
            </a:r>
            <a:r>
              <a:rPr lang="en-CA" sz="7400" dirty="0" smtClean="0"/>
              <a:t>Number multiplied by a variable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CA" sz="4100" dirty="0" smtClean="0"/>
              <a:t>            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CA" sz="2600" dirty="0" smtClean="0"/>
              <a:t>               </a:t>
            </a:r>
            <a:endParaRPr kumimoji="0" lang="en-CA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000232" y="5643578"/>
            <a:ext cx="2290754" cy="90963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Elbow Connector 9"/>
          <p:cNvCxnSpPr/>
          <p:nvPr/>
        </p:nvCxnSpPr>
        <p:spPr>
          <a:xfrm rot="16200000" flipH="1">
            <a:off x="1321571" y="4893479"/>
            <a:ext cx="1143008" cy="92869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1219200" y="1752600"/>
            <a:ext cx="2290754" cy="90963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term could be: </a:t>
            </a:r>
            <a:endParaRPr kumimoji="0" lang="en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Elbow Connector 11"/>
          <p:cNvCxnSpPr/>
          <p:nvPr/>
        </p:nvCxnSpPr>
        <p:spPr>
          <a:xfrm rot="16200000" flipH="1">
            <a:off x="1714480" y="5000636"/>
            <a:ext cx="1071570" cy="50006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6" grpId="1"/>
      <p:bldP spid="7" grpId="0" animBg="1"/>
      <p:bldP spid="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1143000"/>
          </a:xfrm>
        </p:spPr>
        <p:txBody>
          <a:bodyPr>
            <a:normAutofit/>
          </a:bodyPr>
          <a:lstStyle/>
          <a:p>
            <a:r>
              <a:rPr lang="en-CA" sz="2400" dirty="0" smtClean="0">
                <a:solidFill>
                  <a:srgbClr val="7030A0"/>
                </a:solidFill>
              </a:rPr>
              <a:t>How many terms can you count?</a:t>
            </a:r>
            <a:endParaRPr lang="en-CA" sz="24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28662" y="1643050"/>
            <a:ext cx="2786082" cy="1552572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en-CA" dirty="0" smtClean="0"/>
              <a:t>  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2a + 4</a:t>
            </a:r>
          </a:p>
          <a:p>
            <a:pPr>
              <a:buFont typeface="Wingdings" pitchFamily="2" charset="2"/>
              <a:buChar char="q"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  3 – 7c + 2c – 3</a:t>
            </a:r>
          </a:p>
          <a:p>
            <a:pPr>
              <a:buFont typeface="Wingdings" pitchFamily="2" charset="2"/>
              <a:buChar char="q"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  6a + 4c – 3v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86182" y="1571612"/>
            <a:ext cx="1857388" cy="1500198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7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CA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kumimoji="0" lang="en-CA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 terms</a:t>
            </a:r>
          </a:p>
          <a:p>
            <a:pPr marL="274320" marR="0" lvl="0" indent="-274320" algn="l" defTabSz="914400" rtl="0" eaLnBrk="1" fontAlgn="auto" latinLnBrk="0" hangingPunct="1">
              <a:lnSpc>
                <a:spcPct val="17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CA" sz="6200" dirty="0" smtClean="0">
                <a:latin typeface="Arial" pitchFamily="34" charset="0"/>
                <a:cs typeface="Arial" pitchFamily="34" charset="0"/>
              </a:rPr>
              <a:t>      1 term</a:t>
            </a:r>
          </a:p>
          <a:p>
            <a:pPr marL="274320" marR="0" lvl="0" indent="-274320" algn="l" defTabSz="914400" rtl="0" eaLnBrk="1" fontAlgn="auto" latinLnBrk="0" hangingPunct="1">
              <a:lnSpc>
                <a:spcPct val="17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CA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3 terms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</a:t>
            </a:r>
            <a:endParaRPr kumimoji="0" lang="en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3857628"/>
            <a:ext cx="5715040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/>
              <a:t>Don’t forget to simplify completely before deciding how many terms there are.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“Like Terms”</a:t>
            </a:r>
            <a:endParaRPr lang="en-CA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57224" y="1785926"/>
            <a:ext cx="7772400" cy="1123944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    A </a:t>
            </a:r>
            <a:r>
              <a:rPr lang="en-CA" b="1" dirty="0" smtClean="0">
                <a:solidFill>
                  <a:srgbClr val="FF0000"/>
                </a:solidFill>
              </a:rPr>
              <a:t>LIKE</a:t>
            </a:r>
            <a:r>
              <a:rPr lang="en-CA" dirty="0" smtClean="0"/>
              <a:t> term is when </a:t>
            </a:r>
            <a:r>
              <a:rPr lang="en-CA" b="1" dirty="0" smtClean="0">
                <a:solidFill>
                  <a:srgbClr val="FF0000"/>
                </a:solidFill>
              </a:rPr>
              <a:t>IDENTICAL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dirty="0" smtClean="0"/>
              <a:t>exponents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dirty="0" smtClean="0"/>
              <a:t>are assigned to </a:t>
            </a:r>
            <a:r>
              <a:rPr lang="en-CA" b="1" dirty="0" smtClean="0">
                <a:solidFill>
                  <a:srgbClr val="FF0000"/>
                </a:solidFill>
              </a:rPr>
              <a:t>IDENTICAL</a:t>
            </a:r>
            <a:r>
              <a:rPr lang="en-CA" dirty="0" smtClean="0"/>
              <a:t> variables.</a:t>
            </a:r>
            <a:endParaRPr lang="en-C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71538" y="3000372"/>
            <a:ext cx="7772400" cy="857256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Examples:</a:t>
            </a:r>
            <a:r>
              <a:rPr kumimoji="0" lang="en-CA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CA" sz="3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CA" sz="3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CA" sz="38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CA" sz="3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CA" sz="3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</a:t>
            </a:r>
            <a:r>
              <a:rPr kumimoji="0" lang="en-CA" sz="3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CA" sz="38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CA" sz="3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-19</a:t>
            </a:r>
            <a:r>
              <a:rPr kumimoji="0" lang="en-CA" sz="3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CA" sz="38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CA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CA" sz="32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CA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variables are </a:t>
            </a:r>
            <a:r>
              <a:rPr lang="en-CA" sz="3200" b="1" u="sng" dirty="0" smtClean="0">
                <a:solidFill>
                  <a:srgbClr val="FF0000"/>
                </a:solidFill>
              </a:rPr>
              <a:t>all</a:t>
            </a:r>
            <a:r>
              <a:rPr lang="en-CA" sz="3200" b="1" dirty="0" smtClean="0">
                <a:solidFill>
                  <a:srgbClr val="FF0000"/>
                </a:solidFill>
              </a:rPr>
              <a:t>  ‘a’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CA" sz="32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</a:t>
            </a:r>
            <a:r>
              <a:rPr kumimoji="0" lang="en-CA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exponents are </a:t>
            </a:r>
            <a:r>
              <a:rPr kumimoji="0" lang="en-CA" sz="3200" b="1" i="0" u="sng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</a:t>
            </a:r>
            <a:r>
              <a:rPr kumimoji="0" lang="en-CA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‘2’ </a:t>
            </a:r>
            <a:endParaRPr kumimoji="0" lang="en-CA" sz="3200" b="1" i="0" u="none" strike="noStrike" kern="1200" cap="none" spc="0" normalizeH="0" baseline="3000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928662" y="4000504"/>
            <a:ext cx="7772400" cy="857256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CA" sz="2600" dirty="0" smtClean="0"/>
              <a:t>        Important:      The coefficient is </a:t>
            </a:r>
            <a:r>
              <a:rPr lang="en-CA" sz="2600" u="sng" dirty="0" smtClean="0"/>
              <a:t>ignored</a:t>
            </a:r>
            <a:r>
              <a:rPr lang="en-CA" sz="2600" dirty="0" smtClean="0"/>
              <a:t> when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CA" sz="2600" dirty="0" smtClean="0"/>
              <a:t>                                determining if terms are “LIKE”</a:t>
            </a:r>
            <a:r>
              <a:rPr kumimoji="0" lang="en-CA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CA" sz="3200" b="0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28662" y="85723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CA" sz="2400" b="1" dirty="0" smtClean="0">
                <a:solidFill>
                  <a:schemeClr val="bg2">
                    <a:lumMod val="25000"/>
                  </a:schemeClr>
                </a:solidFill>
              </a:rPr>
              <a:t>Monomials</a:t>
            </a:r>
            <a:r>
              <a:rPr lang="en-CA" sz="2400" dirty="0" smtClean="0">
                <a:solidFill>
                  <a:schemeClr val="bg2">
                    <a:lumMod val="25000"/>
                  </a:schemeClr>
                </a:solidFill>
              </a:rPr>
              <a:t> → r</a:t>
            </a:r>
            <a:r>
              <a:rPr lang="en-CA" sz="2400" baseline="300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CA" sz="2400" dirty="0" smtClean="0">
                <a:solidFill>
                  <a:schemeClr val="bg2">
                    <a:lumMod val="25000"/>
                  </a:schemeClr>
                </a:solidFill>
              </a:rPr>
              <a:t>, 4c, -9s</a:t>
            </a:r>
            <a:br>
              <a:rPr lang="en-CA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CA" sz="24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A single term </a:t>
            </a:r>
            <a:r>
              <a:rPr lang="en-CA" sz="2400" u="sng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not</a:t>
            </a:r>
            <a:r>
              <a:rPr lang="en-CA" sz="24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linked by addition or subtraction.</a:t>
            </a:r>
            <a:br>
              <a:rPr lang="en-CA" sz="24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CA" sz="24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Monomials have non-negative integer exponents. </a:t>
            </a:r>
            <a:endParaRPr lang="en-CA" sz="24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928662" y="2143116"/>
            <a:ext cx="3733800" cy="904876"/>
          </a:xfrm>
        </p:spPr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Binomials→   3a + 5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                         a</a:t>
            </a:r>
            <a:r>
              <a:rPr lang="en-CA" baseline="30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CA" b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 4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4786314" y="2143116"/>
            <a:ext cx="3876676" cy="923940"/>
          </a:xfrm>
        </p:spPr>
        <p:txBody>
          <a:bodyPr/>
          <a:lstStyle/>
          <a:p>
            <a:r>
              <a:rPr lang="en-CA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Trinomials → a</a:t>
            </a:r>
            <a:r>
              <a:rPr lang="en-CA" b="0" baseline="30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CA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+ 4x – 23</a:t>
            </a:r>
          </a:p>
          <a:p>
            <a:r>
              <a:rPr lang="en-CA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                  7b</a:t>
            </a:r>
            <a:r>
              <a:rPr lang="en-CA" b="0" baseline="30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CA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– 6x</a:t>
            </a:r>
            <a:r>
              <a:rPr lang="en-CA" b="0" baseline="30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CA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+ 2</a:t>
            </a:r>
            <a:endParaRPr lang="en-CA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57224" y="3214686"/>
            <a:ext cx="3733800" cy="1752604"/>
          </a:xfrm>
        </p:spPr>
        <p:txBody>
          <a:bodyPr/>
          <a:lstStyle/>
          <a:p>
            <a:pPr algn="just">
              <a:buNone/>
            </a:pP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    Two monomials linked by addition or subtraction. The two terms may </a:t>
            </a:r>
            <a:r>
              <a:rPr lang="en-CA" u="sng" dirty="0" smtClean="0">
                <a:solidFill>
                  <a:schemeClr val="accent1">
                    <a:lumMod val="50000"/>
                  </a:schemeClr>
                </a:solidFill>
              </a:rPr>
              <a:t>not</a:t>
            </a:r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 be LIKE terms.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4"/>
          </p:nvPr>
        </p:nvSpPr>
        <p:spPr>
          <a:xfrm>
            <a:off x="4929190" y="3143248"/>
            <a:ext cx="3733800" cy="2038356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     Three monomials linked by addition or subtraction.  The three terms may </a:t>
            </a:r>
            <a:r>
              <a:rPr lang="en-CA" u="sng" dirty="0" smtClean="0"/>
              <a:t>not</a:t>
            </a:r>
            <a:r>
              <a:rPr lang="en-CA" dirty="0" smtClean="0"/>
              <a:t> be LIKE terms.</a:t>
            </a:r>
            <a:endParaRPr lang="en-CA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250397" y="3821909"/>
            <a:ext cx="2928958" cy="0"/>
          </a:xfrm>
          <a:prstGeom prst="line">
            <a:avLst/>
          </a:prstGeom>
          <a:ln w="25400" cmpd="tri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4"/>
          <p:cNvSpPr txBox="1">
            <a:spLocks/>
          </p:cNvSpPr>
          <p:nvPr/>
        </p:nvSpPr>
        <p:spPr>
          <a:xfrm>
            <a:off x="857224" y="5214950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3000" noProof="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Binomials</a:t>
            </a:r>
            <a:r>
              <a:rPr lang="en-CA" sz="3000" noProof="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&amp; </a:t>
            </a:r>
            <a:r>
              <a:rPr lang="en-CA" sz="3000" noProof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Trinomials</a:t>
            </a:r>
            <a:r>
              <a:rPr lang="en-CA" sz="3000" noProof="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CA" sz="3000" noProof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are made </a:t>
            </a:r>
            <a:r>
              <a:rPr lang="en-CA" sz="3000" noProof="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up of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3000" noProof="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CA" sz="30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monomials</a:t>
            </a:r>
            <a:r>
              <a:rPr lang="en-CA" sz="3000" noProof="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that are not “LIKE”</a:t>
            </a:r>
            <a:r>
              <a:rPr kumimoji="0" lang="en-CA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endParaRPr kumimoji="0" lang="en-CA" sz="3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928662" y="2000240"/>
            <a:ext cx="750099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71538" y="285728"/>
            <a:ext cx="692948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latin typeface="Trebuchet MS" pitchFamily="34" charset="0"/>
              </a:rPr>
              <a:t>P O L Y N O M I A L S</a:t>
            </a:r>
            <a:endParaRPr lang="en-CA" sz="24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8" grpId="0" build="p"/>
      <p:bldP spid="7" grpId="0" build="p"/>
      <p:bldP spid="9" grpId="0" build="p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So..who uses algebra anyway???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Fighter Pilots …</a:t>
            </a:r>
            <a:endParaRPr lang="en-CA" dirty="0"/>
          </a:p>
        </p:txBody>
      </p:sp>
      <p:pic>
        <p:nvPicPr>
          <p:cNvPr id="6" name="The_Importance_of_Algebra_in_Everyday_Life__A_Fighter_Pilot_s_Perspective.asf">
            <a:hlinkClick r:id="" action="ppaction://media"/>
          </p:cNvPr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14678" y="1857364"/>
            <a:ext cx="5448338" cy="371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662" y="5643578"/>
            <a:ext cx="3733800" cy="762000"/>
          </a:xfrm>
        </p:spPr>
        <p:txBody>
          <a:bodyPr/>
          <a:lstStyle/>
          <a:p>
            <a:r>
              <a:rPr lang="en-CA" dirty="0" smtClean="0"/>
              <a:t>A weatherman…</a:t>
            </a:r>
            <a:endParaRPr lang="en-CA" dirty="0"/>
          </a:p>
        </p:txBody>
      </p:sp>
      <p:pic>
        <p:nvPicPr>
          <p:cNvPr id="7" name="The_Importance_of_Algebra__A_Meteorologist_s_Perspective.asf">
            <a:hlinkClick r:id="" action="ppaction://media"/>
          </p:cNvPr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381079" y="785794"/>
            <a:ext cx="5972217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 fullScrn="1">
              <p:cMediaNode vol="80000"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28596" y="571480"/>
            <a:ext cx="8229600" cy="10668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Practice adding / subtracting polynomials</a:t>
            </a:r>
            <a:endParaRPr kumimoji="0" lang="en-CA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4729170" cy="19669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dirty="0" smtClean="0">
                <a:latin typeface="+mj-lt"/>
              </a:rPr>
              <a:t>6x</a:t>
            </a:r>
            <a:r>
              <a:rPr lang="en-CA" baseline="30000" dirty="0" smtClean="0">
                <a:latin typeface="+mj-lt"/>
              </a:rPr>
              <a:t>3</a:t>
            </a:r>
            <a:r>
              <a:rPr lang="en-CA" dirty="0" smtClean="0">
                <a:latin typeface="+mj-lt"/>
              </a:rPr>
              <a:t>+ 2x</a:t>
            </a:r>
            <a:r>
              <a:rPr lang="en-CA" baseline="30000" dirty="0" smtClean="0">
                <a:latin typeface="+mj-lt"/>
              </a:rPr>
              <a:t>3</a:t>
            </a:r>
            <a:r>
              <a:rPr lang="en-CA" dirty="0" smtClean="0">
                <a:latin typeface="+mj-lt"/>
              </a:rPr>
              <a:t> = </a:t>
            </a:r>
          </a:p>
          <a:p>
            <a:pPr>
              <a:buNone/>
            </a:pPr>
            <a:endParaRPr lang="en-CA" dirty="0" smtClean="0">
              <a:latin typeface="+mj-lt"/>
            </a:endParaRPr>
          </a:p>
          <a:p>
            <a:pPr>
              <a:buNone/>
            </a:pPr>
            <a:r>
              <a:rPr lang="en-CA" sz="28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8c</a:t>
            </a:r>
            <a:r>
              <a:rPr lang="en-CA" sz="2800" baseline="30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3</a:t>
            </a:r>
            <a:r>
              <a:rPr lang="en-CA" sz="28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d</a:t>
            </a:r>
            <a:r>
              <a:rPr lang="en-CA" sz="2800" dirty="0" smtClean="0"/>
              <a:t> </a:t>
            </a:r>
            <a:r>
              <a:rPr lang="en-CA" sz="2800" dirty="0" smtClean="0">
                <a:solidFill>
                  <a:srgbClr val="00CC66"/>
                </a:solidFill>
              </a:rPr>
              <a:t>+</a:t>
            </a:r>
            <a:r>
              <a:rPr lang="en-CA" sz="2800" dirty="0" smtClean="0">
                <a:solidFill>
                  <a:srgbClr val="00CC66"/>
                </a:solidFill>
                <a:latin typeface="+mj-lt"/>
              </a:rPr>
              <a:t>4a</a:t>
            </a:r>
            <a:r>
              <a:rPr lang="en-CA" sz="2800" baseline="30000" dirty="0" smtClean="0">
                <a:solidFill>
                  <a:srgbClr val="00CC66"/>
                </a:solidFill>
                <a:latin typeface="+mj-lt"/>
              </a:rPr>
              <a:t>2</a:t>
            </a:r>
            <a:r>
              <a:rPr lang="en-CA" sz="2800" dirty="0" smtClean="0">
                <a:solidFill>
                  <a:srgbClr val="00CC66"/>
                </a:solidFill>
                <a:latin typeface="+mj-lt"/>
              </a:rPr>
              <a:t>b</a:t>
            </a:r>
            <a:r>
              <a:rPr lang="en-CA" sz="2800" baseline="30000" dirty="0" smtClean="0">
                <a:solidFill>
                  <a:srgbClr val="00CC66"/>
                </a:solidFill>
                <a:latin typeface="+mj-lt"/>
              </a:rPr>
              <a:t>3</a:t>
            </a:r>
            <a:r>
              <a:rPr lang="en-CA" sz="28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– 5c</a:t>
            </a:r>
            <a:r>
              <a:rPr lang="en-CA" sz="2800" baseline="30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3</a:t>
            </a:r>
            <a:r>
              <a:rPr lang="en-CA" sz="28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 </a:t>
            </a:r>
            <a:r>
              <a:rPr lang="en-CA" sz="2800" dirty="0" smtClean="0">
                <a:solidFill>
                  <a:srgbClr val="00CC66"/>
                </a:solidFill>
                <a:latin typeface="+mj-lt"/>
              </a:rPr>
              <a:t>-</a:t>
            </a:r>
            <a:r>
              <a:rPr lang="en-CA" sz="2800" dirty="0" smtClean="0">
                <a:solidFill>
                  <a:srgbClr val="00CC66"/>
                </a:solidFill>
              </a:rPr>
              <a:t> </a:t>
            </a:r>
            <a:r>
              <a:rPr lang="en-CA" sz="2800" dirty="0" smtClean="0">
                <a:solidFill>
                  <a:srgbClr val="00CC66"/>
                </a:solidFill>
                <a:latin typeface="+mj-lt"/>
              </a:rPr>
              <a:t>10a</a:t>
            </a:r>
            <a:r>
              <a:rPr lang="en-CA" sz="2800" baseline="30000" dirty="0" smtClean="0">
                <a:solidFill>
                  <a:srgbClr val="00CC66"/>
                </a:solidFill>
                <a:latin typeface="+mj-lt"/>
              </a:rPr>
              <a:t>2</a:t>
            </a:r>
            <a:r>
              <a:rPr lang="en-CA" sz="2800" dirty="0" smtClean="0">
                <a:solidFill>
                  <a:srgbClr val="00CC66"/>
                </a:solidFill>
                <a:latin typeface="+mj-lt"/>
              </a:rPr>
              <a:t>b</a:t>
            </a:r>
            <a:r>
              <a:rPr lang="en-CA" sz="2800" baseline="30000" dirty="0" smtClean="0">
                <a:solidFill>
                  <a:srgbClr val="00CC66"/>
                </a:solidFill>
                <a:latin typeface="+mj-lt"/>
              </a:rPr>
              <a:t>3</a:t>
            </a:r>
            <a:r>
              <a:rPr lang="en-CA" sz="2800" dirty="0" smtClean="0">
                <a:solidFill>
                  <a:srgbClr val="00CC66"/>
                </a:solidFill>
                <a:latin typeface="+mj-lt"/>
              </a:rPr>
              <a:t> </a:t>
            </a:r>
            <a:r>
              <a:rPr lang="en-CA" sz="2800" dirty="0" smtClean="0">
                <a:latin typeface="+mj-lt"/>
              </a:rPr>
              <a:t>=</a:t>
            </a:r>
          </a:p>
          <a:p>
            <a:pPr>
              <a:buFontTx/>
              <a:buChar char="-"/>
            </a:pPr>
            <a:endParaRPr lang="en-CA" dirty="0" smtClean="0">
              <a:latin typeface="+mj-lt"/>
            </a:endParaRPr>
          </a:p>
          <a:p>
            <a:pPr>
              <a:buNone/>
            </a:pPr>
            <a:endParaRPr lang="en-CA" dirty="0" smtClean="0">
              <a:latin typeface="+mj-lt"/>
            </a:endParaRPr>
          </a:p>
          <a:p>
            <a:pPr>
              <a:buNone/>
            </a:pPr>
            <a:endParaRPr lang="en-CA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0298" y="2214554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latin typeface="+mj-lt"/>
              </a:rPr>
              <a:t>8x</a:t>
            </a:r>
            <a:r>
              <a:rPr lang="en-CA" sz="2800" baseline="30000" dirty="0" smtClean="0">
                <a:latin typeface="+mj-lt"/>
              </a:rPr>
              <a:t>3</a:t>
            </a:r>
            <a:r>
              <a:rPr lang="en-CA" sz="2800" dirty="0" smtClean="0">
                <a:solidFill>
                  <a:srgbClr val="00B0F0"/>
                </a:solidFill>
                <a:latin typeface="+mj-lt"/>
              </a:rPr>
              <a:t> </a:t>
            </a:r>
            <a:endParaRPr lang="en-CA" sz="2800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0694" y="3143248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CA" sz="28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3c</a:t>
            </a:r>
            <a:r>
              <a:rPr lang="en-CA" sz="2800" baseline="30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3</a:t>
            </a:r>
            <a:r>
              <a:rPr lang="en-CA" sz="28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</a:t>
            </a:r>
            <a:endParaRPr lang="en-CA" sz="28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4" name="Curved Up Arrow 13"/>
          <p:cNvSpPr/>
          <p:nvPr/>
        </p:nvSpPr>
        <p:spPr>
          <a:xfrm>
            <a:off x="1285852" y="3714752"/>
            <a:ext cx="2357454" cy="1428760"/>
          </a:xfrm>
          <a:prstGeom prst="curvedUp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Curved Up Arrow 14"/>
          <p:cNvSpPr/>
          <p:nvPr/>
        </p:nvSpPr>
        <p:spPr>
          <a:xfrm>
            <a:off x="2428860" y="3786190"/>
            <a:ext cx="2357454" cy="1428760"/>
          </a:xfrm>
          <a:prstGeom prst="curvedUpArrow">
            <a:avLst/>
          </a:prstGeom>
          <a:solidFill>
            <a:srgbClr val="00CC66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00826" y="3214686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rgbClr val="00CC66"/>
                </a:solidFill>
                <a:latin typeface="Trebuchet MS" pitchFamily="34" charset="0"/>
              </a:rPr>
              <a:t>- 6a</a:t>
            </a:r>
            <a:r>
              <a:rPr lang="en-CA" sz="2800" baseline="30000" dirty="0" smtClean="0">
                <a:solidFill>
                  <a:srgbClr val="00CC66"/>
                </a:solidFill>
                <a:latin typeface="Trebuchet MS" pitchFamily="34" charset="0"/>
              </a:rPr>
              <a:t>2</a:t>
            </a:r>
            <a:r>
              <a:rPr lang="en-CA" sz="2800" dirty="0" smtClean="0">
                <a:solidFill>
                  <a:srgbClr val="00CC66"/>
                </a:solidFill>
                <a:latin typeface="Trebuchet MS" pitchFamily="34" charset="0"/>
              </a:rPr>
              <a:t>b</a:t>
            </a:r>
            <a:r>
              <a:rPr lang="en-CA" sz="2800" baseline="30000" dirty="0" smtClean="0">
                <a:solidFill>
                  <a:srgbClr val="00CC66"/>
                </a:solidFill>
                <a:latin typeface="Trebuchet MS" pitchFamily="34" charset="0"/>
              </a:rPr>
              <a:t>3</a:t>
            </a:r>
            <a:endParaRPr lang="en-CA" sz="2800" dirty="0">
              <a:solidFill>
                <a:srgbClr val="00CC66"/>
              </a:solidFill>
              <a:latin typeface="Trebuchet MS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5786" y="5429264"/>
            <a:ext cx="7286676" cy="830997"/>
          </a:xfrm>
          <a:prstGeom prst="rect">
            <a:avLst/>
          </a:prstGeom>
          <a:solidFill>
            <a:srgbClr val="7030A0">
              <a:alpha val="78000"/>
            </a:srgb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 smtClean="0">
                <a:solidFill>
                  <a:schemeClr val="bg1"/>
                </a:solidFill>
                <a:latin typeface="Microsoft Sans Serif" pitchFamily="34" charset="0"/>
                <a:ea typeface="Batang" pitchFamily="18" charset="-127"/>
                <a:cs typeface="Microsoft Sans Serif" pitchFamily="34" charset="0"/>
              </a:rPr>
              <a:t>When you add or subtract LIKE terms, you ONLY work with the coefficient</a:t>
            </a:r>
            <a:endParaRPr lang="en-CA" sz="2400" b="1" dirty="0">
              <a:solidFill>
                <a:schemeClr val="bg1"/>
              </a:solidFill>
              <a:latin typeface="Microsoft Sans Serif" pitchFamily="34" charset="0"/>
              <a:ea typeface="Batang" pitchFamily="18" charset="-127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uiExpand="1" build="p"/>
      <p:bldP spid="11" grpId="0"/>
      <p:bldP spid="12" grpId="0"/>
      <p:bldP spid="14" grpId="0" animBg="1"/>
      <p:bldP spid="15" grpId="0" animBg="1"/>
      <p:bldP spid="16" grpId="0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731</TotalTime>
  <Words>403</Words>
  <Application>Microsoft Office PowerPoint</Application>
  <PresentationFormat>On-screen Show (4:3)</PresentationFormat>
  <Paragraphs>77</Paragraphs>
  <Slides>10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ALGEBRA</vt:lpstr>
      <vt:lpstr>Symbols</vt:lpstr>
      <vt:lpstr>All about TERMS…</vt:lpstr>
      <vt:lpstr>How many terms can you count?</vt:lpstr>
      <vt:lpstr>“Like Terms”</vt:lpstr>
      <vt:lpstr>Monomials → r2, 4c, -9s A single term not linked by addition or subtraction. Monomials have non-negative integer exponents. </vt:lpstr>
      <vt:lpstr>So..who uses algebra anyway???</vt:lpstr>
      <vt:lpstr>Slide 8</vt:lpstr>
      <vt:lpstr> </vt:lpstr>
      <vt:lpstr>Practice 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Daphne</dc:creator>
  <cp:lastModifiedBy>Daphne</cp:lastModifiedBy>
  <cp:revision>81</cp:revision>
  <dcterms:created xsi:type="dcterms:W3CDTF">2009-10-07T16:49:04Z</dcterms:created>
  <dcterms:modified xsi:type="dcterms:W3CDTF">2009-10-16T13:10:20Z</dcterms:modified>
</cp:coreProperties>
</file>