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2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71F4-8AD7-44B1-8D1C-91DA2E9BC349}" type="datetimeFigureOut">
              <a:rPr lang="en-CA" smtClean="0"/>
              <a:t>24/02/2017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CF1D-CF56-4938-A302-1FDFA524F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0356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71F4-8AD7-44B1-8D1C-91DA2E9BC349}" type="datetimeFigureOut">
              <a:rPr lang="en-CA" smtClean="0"/>
              <a:t>24/02/2017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CF1D-CF56-4938-A302-1FDFA524F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553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71F4-8AD7-44B1-8D1C-91DA2E9BC349}" type="datetimeFigureOut">
              <a:rPr lang="en-CA" smtClean="0"/>
              <a:t>24/02/2017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CF1D-CF56-4938-A302-1FDFA524F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217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71F4-8AD7-44B1-8D1C-91DA2E9BC349}" type="datetimeFigureOut">
              <a:rPr lang="en-CA" smtClean="0"/>
              <a:t>24/02/2017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CF1D-CF56-4938-A302-1FDFA524F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785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71F4-8AD7-44B1-8D1C-91DA2E9BC349}" type="datetimeFigureOut">
              <a:rPr lang="en-CA" smtClean="0"/>
              <a:t>24/02/2017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CF1D-CF56-4938-A302-1FDFA524F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158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71F4-8AD7-44B1-8D1C-91DA2E9BC349}" type="datetimeFigureOut">
              <a:rPr lang="en-CA" smtClean="0"/>
              <a:t>24/02/2017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CF1D-CF56-4938-A302-1FDFA524F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088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71F4-8AD7-44B1-8D1C-91DA2E9BC349}" type="datetimeFigureOut">
              <a:rPr lang="en-CA" smtClean="0"/>
              <a:t>24/02/2017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CF1D-CF56-4938-A302-1FDFA524F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07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71F4-8AD7-44B1-8D1C-91DA2E9BC349}" type="datetimeFigureOut">
              <a:rPr lang="en-CA" smtClean="0"/>
              <a:t>24/02/2017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CF1D-CF56-4938-A302-1FDFA524F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4744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71F4-8AD7-44B1-8D1C-91DA2E9BC349}" type="datetimeFigureOut">
              <a:rPr lang="en-CA" smtClean="0"/>
              <a:t>24/02/2017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CF1D-CF56-4938-A302-1FDFA524F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491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71F4-8AD7-44B1-8D1C-91DA2E9BC349}" type="datetimeFigureOut">
              <a:rPr lang="en-CA" smtClean="0"/>
              <a:t>24/02/2017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CF1D-CF56-4938-A302-1FDFA524F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6288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71F4-8AD7-44B1-8D1C-91DA2E9BC349}" type="datetimeFigureOut">
              <a:rPr lang="en-CA" smtClean="0"/>
              <a:t>24/02/2017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CF1D-CF56-4938-A302-1FDFA524F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837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D71F4-8AD7-44B1-8D1C-91DA2E9BC349}" type="datetimeFigureOut">
              <a:rPr lang="en-CA" smtClean="0"/>
              <a:t>24/02/2017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0CF1D-CF56-4938-A302-1FDFA524F3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005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21924" y="1845276"/>
            <a:ext cx="1828800" cy="17876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Oval 2"/>
          <p:cNvSpPr/>
          <p:nvPr/>
        </p:nvSpPr>
        <p:spPr>
          <a:xfrm>
            <a:off x="2421924" y="2652584"/>
            <a:ext cx="1828800" cy="3130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" name="Straight Connector 4"/>
          <p:cNvCxnSpPr>
            <a:stCxn id="3" idx="2"/>
            <a:endCxn id="3" idx="6"/>
          </p:cNvCxnSpPr>
          <p:nvPr/>
        </p:nvCxnSpPr>
        <p:spPr>
          <a:xfrm>
            <a:off x="2421924" y="2809103"/>
            <a:ext cx="1828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61535" y="535459"/>
                <a:ext cx="9498227" cy="5570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3200" b="1" dirty="0" smtClean="0"/>
                  <a:t>Find the surface area of a sphere: </a:t>
                </a:r>
                <a:r>
                  <a:rPr lang="en-CA" sz="3200" dirty="0" smtClean="0">
                    <a:solidFill>
                      <a:srgbClr val="FF0000"/>
                    </a:solidFill>
                  </a:rPr>
                  <a:t>Example of workflow</a:t>
                </a:r>
                <a:endParaRPr lang="en-CA" sz="3200" dirty="0" smtClean="0"/>
              </a:p>
              <a:p>
                <a:endParaRPr lang="en-CA" sz="1600" dirty="0"/>
              </a:p>
              <a:p>
                <a:r>
                  <a:rPr lang="en-CA" sz="2800" dirty="0" smtClean="0"/>
                  <a:t>The diameter of this sphere is 25 cm.</a:t>
                </a:r>
              </a:p>
              <a:p>
                <a:endParaRPr lang="en-CA" sz="2800" dirty="0"/>
              </a:p>
              <a:p>
                <a:endParaRPr lang="en-CA" sz="2800" dirty="0" smtClean="0"/>
              </a:p>
              <a:p>
                <a:r>
                  <a:rPr lang="en-CA" sz="2800" dirty="0" smtClean="0"/>
                  <a:t>                                       initial calculation</a:t>
                </a:r>
              </a:p>
              <a:p>
                <a:r>
                  <a:rPr lang="en-CA" sz="2800" dirty="0" smtClean="0"/>
                  <a:t>                                     r = D/2</a:t>
                </a:r>
                <a:endParaRPr lang="en-CA" sz="2800" dirty="0"/>
              </a:p>
              <a:p>
                <a:r>
                  <a:rPr lang="en-CA" sz="2800" dirty="0" smtClean="0"/>
                  <a:t>                                        = 12.5 cm</a:t>
                </a:r>
              </a:p>
              <a:p>
                <a:endParaRPr lang="en-CA" sz="2800" dirty="0" smtClean="0"/>
              </a:p>
              <a:p>
                <a:r>
                  <a:rPr lang="en-CA" sz="2800" dirty="0" smtClean="0"/>
                  <a:t>S.A. = 4</a:t>
                </a:r>
                <a14:m>
                  <m:oMath xmlns:m="http://schemas.openxmlformats.org/officeDocument/2006/math">
                    <m:r>
                      <a:rPr lang="el-GR" sz="2800" i="1" smtClean="0"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C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CA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CA" sz="2800" dirty="0" smtClean="0"/>
                  <a:t>                 (formula)</a:t>
                </a:r>
              </a:p>
              <a:p>
                <a:r>
                  <a:rPr lang="en-CA" sz="2800" dirty="0"/>
                  <a:t> </a:t>
                </a:r>
                <a:r>
                  <a:rPr lang="en-CA" sz="2800" dirty="0" smtClean="0"/>
                  <a:t>       = 4</a:t>
                </a:r>
                <a14:m>
                  <m:oMath xmlns:m="http://schemas.openxmlformats.org/officeDocument/2006/math">
                    <m:r>
                      <a:rPr lang="el-GR" sz="2800" i="1" smtClean="0"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C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0" i="1" smtClean="0">
                            <a:latin typeface="Cambria Math" panose="02040503050406030204" pitchFamily="18" charset="0"/>
                          </a:rPr>
                          <m:t>(12.5</m:t>
                        </m:r>
                        <m:r>
                          <a:rPr lang="en-CA" sz="28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n-CA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CA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CA" sz="2800" dirty="0" smtClean="0"/>
                  <a:t> (substitution)</a:t>
                </a:r>
              </a:p>
              <a:p>
                <a:r>
                  <a:rPr lang="en-CA" sz="2800" dirty="0"/>
                  <a:t> </a:t>
                </a:r>
                <a:r>
                  <a:rPr lang="en-CA" sz="2800" dirty="0" smtClean="0"/>
                  <a:t>       = 4</a:t>
                </a:r>
                <a14:m>
                  <m:oMath xmlns:m="http://schemas.openxmlformats.org/officeDocument/2006/math">
                    <m:r>
                      <a:rPr lang="el-GR" sz="280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CA" sz="2800" dirty="0" smtClean="0"/>
                  <a:t>(156.25cm) (calculation)</a:t>
                </a:r>
              </a:p>
              <a:p>
                <a:r>
                  <a:rPr lang="en-CA" sz="2800" dirty="0"/>
                  <a:t> </a:t>
                </a:r>
                <a:r>
                  <a:rPr lang="en-CA" sz="2800" dirty="0" smtClean="0"/>
                  <a:t>       = 1963.495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CA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CA" sz="2800" dirty="0" smtClean="0"/>
                  <a:t> (Answer with units)</a:t>
                </a:r>
                <a:endParaRPr lang="en-CA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535" y="535459"/>
                <a:ext cx="9498227" cy="5570756"/>
              </a:xfrm>
              <a:prstGeom prst="rect">
                <a:avLst/>
              </a:prstGeom>
              <a:blipFill rotWithShape="0">
                <a:blip r:embed="rId2"/>
                <a:stretch>
                  <a:fillRect l="-1669" t="-1422" b="-218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5306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21924" y="1845276"/>
            <a:ext cx="1828800" cy="17876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Oval 2"/>
          <p:cNvSpPr/>
          <p:nvPr/>
        </p:nvSpPr>
        <p:spPr>
          <a:xfrm>
            <a:off x="2421924" y="2652584"/>
            <a:ext cx="1828800" cy="3130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" name="Straight Connector 4"/>
          <p:cNvCxnSpPr>
            <a:stCxn id="3" idx="2"/>
            <a:endCxn id="3" idx="6"/>
          </p:cNvCxnSpPr>
          <p:nvPr/>
        </p:nvCxnSpPr>
        <p:spPr>
          <a:xfrm>
            <a:off x="2421924" y="2809103"/>
            <a:ext cx="1828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61535" y="535459"/>
                <a:ext cx="9498227" cy="63395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3200" b="1" dirty="0" smtClean="0"/>
                  <a:t>Surface area of a sphere:</a:t>
                </a:r>
              </a:p>
              <a:p>
                <a:r>
                  <a:rPr lang="en-CA" sz="2800" dirty="0" smtClean="0"/>
                  <a:t>Using given information to solve for a measure (radius)</a:t>
                </a:r>
              </a:p>
              <a:p>
                <a:endParaRPr lang="en-CA" sz="2800" dirty="0"/>
              </a:p>
              <a:p>
                <a:r>
                  <a:rPr lang="en-CA" sz="2800" dirty="0" smtClean="0"/>
                  <a:t>                                   The surface area of this sphere is 125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CA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CA" sz="2800" dirty="0" smtClean="0"/>
                  <a:t>.</a:t>
                </a:r>
              </a:p>
              <a:p>
                <a:endParaRPr lang="en-CA" sz="2800" dirty="0" smtClean="0"/>
              </a:p>
              <a:p>
                <a:endParaRPr lang="en-CA" sz="2800" dirty="0"/>
              </a:p>
              <a:p>
                <a:endParaRPr lang="en-CA" sz="2800" dirty="0" smtClean="0"/>
              </a:p>
              <a:p>
                <a:r>
                  <a:rPr lang="en-CA" sz="2800" dirty="0" smtClean="0"/>
                  <a:t>S.A. = 4</a:t>
                </a:r>
                <a14:m>
                  <m:oMath xmlns:m="http://schemas.openxmlformats.org/officeDocument/2006/math">
                    <m:r>
                      <a:rPr lang="el-GR" sz="2800" i="1" smtClean="0"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C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CA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CA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CA" sz="2800" dirty="0" smtClean="0"/>
                  <a:t> 125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CA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CA" sz="28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C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CA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CA" sz="28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CA" sz="2800" b="0" i="0" smtClean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m:rPr>
                            <m:nor/>
                          </m:rPr>
                          <a:rPr lang="en-CA" sz="2800" b="0" i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en-CA" sz="2800" b="0" i="0" smtClean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CA" sz="2800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num>
                      <m:den>
                        <m:r>
                          <m:rPr>
                            <m:nor/>
                          </m:rPr>
                          <a:rPr lang="en-CA" sz="2800" dirty="0" smtClean="0"/>
                          <m:t>4</m:t>
                        </m:r>
                        <m:r>
                          <a:rPr lang="el-GR" sz="2800" i="1" smtClean="0"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CA" sz="2800" dirty="0" smtClean="0"/>
                  <a:t>  therefore r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CA" sz="2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CA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CA" sz="2800" b="0" i="0" dirty="0" smtClean="0"/>
                              <m:t>S</m:t>
                            </m:r>
                            <m:r>
                              <m:rPr>
                                <m:nor/>
                              </m:rPr>
                              <a:rPr lang="en-CA" sz="2800" b="0" i="0" dirty="0" smtClean="0"/>
                              <m:t>.</m:t>
                            </m:r>
                            <m:r>
                              <m:rPr>
                                <m:nor/>
                              </m:rPr>
                              <a:rPr lang="en-CA" sz="2800" b="0" i="0" dirty="0" smtClean="0"/>
                              <m:t>A</m:t>
                            </m:r>
                            <m:r>
                              <m:rPr>
                                <m:nor/>
                              </m:rPr>
                              <a:rPr lang="en-CA" sz="2800" b="0" i="0" dirty="0" smtClean="0"/>
                              <m:t>.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CA" sz="2800" dirty="0" smtClean="0"/>
                              <m:t>4</m:t>
                            </m:r>
                            <m:r>
                              <a:rPr lang="el-GR" sz="280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den>
                        </m:f>
                      </m:e>
                    </m:rad>
                  </m:oMath>
                </a14:m>
                <a:r>
                  <a:rPr lang="en-CA" sz="2800" dirty="0" smtClean="0"/>
                  <a:t>      </a:t>
                </a:r>
                <a:r>
                  <a:rPr lang="en-CA" sz="2800" dirty="0" smtClean="0">
                    <a:solidFill>
                      <a:srgbClr val="FF0000"/>
                    </a:solidFill>
                  </a:rPr>
                  <a:t>(formula)</a:t>
                </a:r>
                <a:endParaRPr lang="en-CA" sz="800" dirty="0" smtClean="0">
                  <a:solidFill>
                    <a:srgbClr val="FF0000"/>
                  </a:solidFill>
                </a:endParaRPr>
              </a:p>
              <a:p>
                <a:r>
                  <a:rPr lang="en-CA" sz="800" dirty="0">
                    <a:solidFill>
                      <a:srgbClr val="FF0000"/>
                    </a:solidFill>
                  </a:rPr>
                  <a:t> </a:t>
                </a:r>
                <a:endParaRPr lang="en-CA" sz="800" dirty="0" smtClean="0">
                  <a:solidFill>
                    <a:srgbClr val="FF0000"/>
                  </a:solidFill>
                </a:endParaRPr>
              </a:p>
              <a:p>
                <a:r>
                  <a:rPr lang="en-CA" sz="800" dirty="0">
                    <a:solidFill>
                      <a:srgbClr val="FF0000"/>
                    </a:solidFill>
                  </a:rPr>
                  <a:t> </a:t>
                </a:r>
                <a:r>
                  <a:rPr lang="en-CA" sz="800" dirty="0" smtClean="0">
                    <a:solidFill>
                      <a:srgbClr val="FF0000"/>
                    </a:solidFill>
                  </a:rPr>
                  <a:t>             </a:t>
                </a:r>
                <a:r>
                  <a:rPr lang="en-CA" sz="2800" dirty="0" smtClean="0">
                    <a:solidFill>
                      <a:srgbClr val="FF0000"/>
                    </a:solidFill>
                  </a:rPr>
                  <a:t>                              </a:t>
                </a:r>
                <a:r>
                  <a:rPr lang="en-CA" sz="2800" dirty="0" smtClean="0"/>
                  <a:t>r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CA" sz="2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CA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CA" sz="2800" dirty="0" smtClean="0"/>
                              <m:t>125</m:t>
                            </m:r>
                            <m:sSup>
                              <m:sSupPr>
                                <m:ctrlPr>
                                  <a:rPr lang="en-CA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CA" sz="2800" b="0" i="1" smtClean="0">
                                    <a:latin typeface="Cambria Math" panose="02040503050406030204" pitchFamily="18" charset="0"/>
                                  </a:rPr>
                                  <m:t>𝑐𝑚</m:t>
                                </m:r>
                              </m:e>
                              <m:sup>
                                <m:r>
                                  <a:rPr lang="en-CA" sz="280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m:rPr>
                                <m:nor/>
                              </m:rPr>
                              <a:rPr lang="en-CA" sz="2800" dirty="0" smtClean="0"/>
                              <m:t>4</m:t>
                            </m:r>
                            <m:r>
                              <a:rPr lang="el-GR" sz="280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den>
                        </m:f>
                      </m:e>
                    </m:rad>
                  </m:oMath>
                </a14:m>
                <a:r>
                  <a:rPr lang="en-CA" sz="2800" dirty="0" smtClean="0">
                    <a:solidFill>
                      <a:srgbClr val="FF0000"/>
                    </a:solidFill>
                  </a:rPr>
                  <a:t>  (substitution)</a:t>
                </a:r>
                <a:endParaRPr lang="en-CA" sz="2800" dirty="0" smtClean="0"/>
              </a:p>
              <a:p>
                <a:r>
                  <a:rPr lang="en-CA" sz="2800" dirty="0"/>
                  <a:t> </a:t>
                </a:r>
                <a:r>
                  <a:rPr lang="en-CA" sz="2800" dirty="0" smtClean="0"/>
                  <a:t>                                 r = 3.154 cm   </a:t>
                </a:r>
                <a:r>
                  <a:rPr lang="en-CA" sz="2800" dirty="0" smtClean="0">
                    <a:solidFill>
                      <a:srgbClr val="FF0000"/>
                    </a:solidFill>
                  </a:rPr>
                  <a:t>(answer with units)</a:t>
                </a:r>
              </a:p>
              <a:p>
                <a:r>
                  <a:rPr lang="en-CA" sz="2800" dirty="0">
                    <a:solidFill>
                      <a:srgbClr val="FF0000"/>
                    </a:solidFill>
                  </a:rPr>
                  <a:t> </a:t>
                </a:r>
                <a:r>
                  <a:rPr lang="en-CA" sz="2800" dirty="0" smtClean="0">
                    <a:solidFill>
                      <a:srgbClr val="FF0000"/>
                    </a:solidFill>
                  </a:rPr>
                  <a:t>                           </a:t>
                </a:r>
                <a:endParaRPr lang="en-CA" sz="800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535" y="535459"/>
                <a:ext cx="9498227" cy="6339556"/>
              </a:xfrm>
              <a:prstGeom prst="rect">
                <a:avLst/>
              </a:prstGeom>
              <a:blipFill rotWithShape="0">
                <a:blip r:embed="rId2"/>
                <a:stretch>
                  <a:fillRect l="-1669" t="-125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6557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21924" y="1845276"/>
            <a:ext cx="1828800" cy="17876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Oval 2"/>
          <p:cNvSpPr/>
          <p:nvPr/>
        </p:nvSpPr>
        <p:spPr>
          <a:xfrm>
            <a:off x="2421924" y="2652584"/>
            <a:ext cx="1828800" cy="3130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" name="Straight Connector 4"/>
          <p:cNvCxnSpPr>
            <a:stCxn id="3" idx="2"/>
            <a:endCxn id="3" idx="6"/>
          </p:cNvCxnSpPr>
          <p:nvPr/>
        </p:nvCxnSpPr>
        <p:spPr>
          <a:xfrm>
            <a:off x="2421924" y="2809103"/>
            <a:ext cx="1828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61535" y="535459"/>
                <a:ext cx="9498227" cy="6063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3200" b="1" dirty="0" smtClean="0"/>
                  <a:t>Find the surface area of a hemisphere: </a:t>
                </a:r>
                <a:r>
                  <a:rPr lang="en-CA" sz="3200" dirty="0" smtClean="0">
                    <a:solidFill>
                      <a:srgbClr val="FF0000"/>
                    </a:solidFill>
                  </a:rPr>
                  <a:t>Example of workflow</a:t>
                </a:r>
                <a:endParaRPr lang="en-CA" sz="3200" dirty="0" smtClean="0"/>
              </a:p>
              <a:p>
                <a:endParaRPr lang="en-CA" sz="1600" dirty="0"/>
              </a:p>
              <a:p>
                <a:r>
                  <a:rPr lang="en-CA" sz="2800" dirty="0" smtClean="0"/>
                  <a:t>                                      The diameter of this hemisphere is 45 cm.</a:t>
                </a:r>
              </a:p>
              <a:p>
                <a:r>
                  <a:rPr lang="en-CA" sz="2800" dirty="0" smtClean="0"/>
                  <a:t>                                       This hemisphere is </a:t>
                </a:r>
                <a:r>
                  <a:rPr lang="en-CA" sz="2800" i="1" dirty="0" smtClean="0"/>
                  <a:t>hollow</a:t>
                </a:r>
                <a:r>
                  <a:rPr lang="en-CA" sz="2800" dirty="0" smtClean="0"/>
                  <a:t>.</a:t>
                </a:r>
                <a:endParaRPr lang="en-CA" sz="2800" dirty="0"/>
              </a:p>
              <a:p>
                <a:endParaRPr lang="en-CA" sz="2800" dirty="0" smtClean="0"/>
              </a:p>
              <a:p>
                <a:r>
                  <a:rPr lang="en-CA" sz="2800" dirty="0" smtClean="0"/>
                  <a:t>                                       initial calculation</a:t>
                </a:r>
              </a:p>
              <a:p>
                <a:r>
                  <a:rPr lang="en-CA" sz="2800" dirty="0" smtClean="0"/>
                  <a:t>                                       r = D/2</a:t>
                </a:r>
                <a:endParaRPr lang="en-CA" sz="2800" dirty="0"/>
              </a:p>
              <a:p>
                <a:r>
                  <a:rPr lang="en-CA" sz="2800" dirty="0" smtClean="0"/>
                  <a:t>                                        = 22.5 cm</a:t>
                </a:r>
              </a:p>
              <a:p>
                <a:endParaRPr lang="en-CA" sz="2800" dirty="0" smtClean="0"/>
              </a:p>
              <a:p>
                <a:r>
                  <a:rPr lang="en-CA" sz="2800" dirty="0" smtClean="0"/>
                  <a:t>S.A. = 2</a:t>
                </a:r>
                <a14:m>
                  <m:oMath xmlns:m="http://schemas.openxmlformats.org/officeDocument/2006/math">
                    <m:r>
                      <a:rPr lang="el-GR" sz="2800" i="1" smtClean="0"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C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CA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CA" sz="2800" dirty="0" smtClean="0"/>
                  <a:t>                 </a:t>
                </a:r>
                <a:r>
                  <a:rPr lang="en-CA" sz="2800" dirty="0" smtClean="0">
                    <a:solidFill>
                      <a:srgbClr val="FF0000"/>
                    </a:solidFill>
                  </a:rPr>
                  <a:t>(formula for hemisphere)</a:t>
                </a:r>
              </a:p>
              <a:p>
                <a:r>
                  <a:rPr lang="en-CA" sz="2800" dirty="0"/>
                  <a:t> </a:t>
                </a:r>
                <a:r>
                  <a:rPr lang="en-CA" sz="2800" dirty="0" smtClean="0"/>
                  <a:t>       = 2</a:t>
                </a:r>
                <a14:m>
                  <m:oMath xmlns:m="http://schemas.openxmlformats.org/officeDocument/2006/math">
                    <m:r>
                      <a:rPr lang="el-GR" sz="2800" i="1" smtClean="0"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C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0" i="1" smtClean="0">
                            <a:latin typeface="Cambria Math" panose="02040503050406030204" pitchFamily="18" charset="0"/>
                          </a:rPr>
                          <m:t>(22.5</m:t>
                        </m:r>
                        <m:r>
                          <a:rPr lang="en-CA" sz="28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n-CA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CA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CA" sz="2800" dirty="0" smtClean="0"/>
                  <a:t> </a:t>
                </a:r>
                <a:r>
                  <a:rPr lang="en-CA" sz="2800" dirty="0" smtClean="0">
                    <a:solidFill>
                      <a:srgbClr val="FF0000"/>
                    </a:solidFill>
                  </a:rPr>
                  <a:t>(substitution)</a:t>
                </a:r>
              </a:p>
              <a:p>
                <a:r>
                  <a:rPr lang="en-CA" sz="2800" dirty="0"/>
                  <a:t> </a:t>
                </a:r>
                <a:r>
                  <a:rPr lang="en-CA" sz="2800" dirty="0" smtClean="0"/>
                  <a:t>       = </a:t>
                </a:r>
                <a:r>
                  <a:rPr lang="en-CA" sz="2800" dirty="0"/>
                  <a:t>2</a:t>
                </a:r>
                <a14:m>
                  <m:oMath xmlns:m="http://schemas.openxmlformats.org/officeDocument/2006/math">
                    <m:r>
                      <a:rPr lang="el-GR" sz="280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CA" sz="2800" dirty="0" smtClean="0"/>
                  <a:t>(506.25cm) </a:t>
                </a:r>
                <a:r>
                  <a:rPr lang="en-CA" sz="2800" dirty="0" smtClean="0">
                    <a:solidFill>
                      <a:srgbClr val="FF0000"/>
                    </a:solidFill>
                  </a:rPr>
                  <a:t>(calculation)</a:t>
                </a:r>
              </a:p>
              <a:p>
                <a:r>
                  <a:rPr lang="en-CA" sz="2800" dirty="0"/>
                  <a:t> </a:t>
                </a:r>
                <a:r>
                  <a:rPr lang="en-CA" sz="2800" dirty="0" smtClean="0"/>
                  <a:t>       = 3180.863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CA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CA" sz="2800" dirty="0" smtClean="0"/>
                  <a:t> </a:t>
                </a:r>
                <a:r>
                  <a:rPr lang="en-CA" sz="2800" dirty="0" smtClean="0">
                    <a:solidFill>
                      <a:srgbClr val="FF0000"/>
                    </a:solidFill>
                  </a:rPr>
                  <a:t>(Answer with units)</a:t>
                </a:r>
                <a:endParaRPr lang="en-CA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535" y="535459"/>
                <a:ext cx="9498227" cy="6063198"/>
              </a:xfrm>
              <a:prstGeom prst="rect">
                <a:avLst/>
              </a:prstGeom>
              <a:blipFill rotWithShape="0">
                <a:blip r:embed="rId2"/>
                <a:stretch>
                  <a:fillRect l="-1669" t="-1308" b="-201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265406" y="1721708"/>
            <a:ext cx="2075936" cy="9308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7" name="Oval 6"/>
          <p:cNvSpPr/>
          <p:nvPr/>
        </p:nvSpPr>
        <p:spPr>
          <a:xfrm>
            <a:off x="2230732" y="2554318"/>
            <a:ext cx="225867" cy="24318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4250724" y="2554318"/>
            <a:ext cx="45719" cy="25478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4611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21924" y="1845276"/>
            <a:ext cx="1828800" cy="17876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Oval 2"/>
          <p:cNvSpPr/>
          <p:nvPr/>
        </p:nvSpPr>
        <p:spPr>
          <a:xfrm>
            <a:off x="2421924" y="2652584"/>
            <a:ext cx="1828800" cy="3130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" name="Straight Connector 4"/>
          <p:cNvCxnSpPr>
            <a:stCxn id="3" idx="2"/>
            <a:endCxn id="3" idx="6"/>
          </p:cNvCxnSpPr>
          <p:nvPr/>
        </p:nvCxnSpPr>
        <p:spPr>
          <a:xfrm>
            <a:off x="2421924" y="2809103"/>
            <a:ext cx="1828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61535" y="535459"/>
                <a:ext cx="9498227" cy="6063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3200" b="1" dirty="0" smtClean="0"/>
                  <a:t>Find the surface area of a hemisphere: </a:t>
                </a:r>
                <a:r>
                  <a:rPr lang="en-CA" sz="3200" dirty="0" smtClean="0">
                    <a:solidFill>
                      <a:srgbClr val="FF0000"/>
                    </a:solidFill>
                  </a:rPr>
                  <a:t>Example of workflow</a:t>
                </a:r>
                <a:endParaRPr lang="en-CA" sz="3200" dirty="0" smtClean="0"/>
              </a:p>
              <a:p>
                <a:endParaRPr lang="en-CA" sz="1600" dirty="0"/>
              </a:p>
              <a:p>
                <a:r>
                  <a:rPr lang="en-CA" sz="2800" dirty="0" smtClean="0"/>
                  <a:t>                                      The diameter of this hemisphere is 45 cm.</a:t>
                </a:r>
              </a:p>
              <a:p>
                <a:r>
                  <a:rPr lang="en-CA" sz="2800" dirty="0" smtClean="0"/>
                  <a:t>                                       This hemisphere is </a:t>
                </a:r>
                <a:r>
                  <a:rPr lang="en-CA" sz="2800" i="1" dirty="0" smtClean="0"/>
                  <a:t>solid</a:t>
                </a:r>
                <a:r>
                  <a:rPr lang="en-CA" sz="2800" dirty="0" smtClean="0"/>
                  <a:t>.</a:t>
                </a:r>
                <a:endParaRPr lang="en-CA" sz="2800" dirty="0"/>
              </a:p>
              <a:p>
                <a:endParaRPr lang="en-CA" sz="2800" dirty="0" smtClean="0"/>
              </a:p>
              <a:p>
                <a:r>
                  <a:rPr lang="en-CA" sz="2800" dirty="0" smtClean="0"/>
                  <a:t>                                       initial calculation</a:t>
                </a:r>
              </a:p>
              <a:p>
                <a:r>
                  <a:rPr lang="en-CA" sz="2800" dirty="0" smtClean="0"/>
                  <a:t>                                       r = D/2</a:t>
                </a:r>
                <a:endParaRPr lang="en-CA" sz="2800" dirty="0"/>
              </a:p>
              <a:p>
                <a:r>
                  <a:rPr lang="en-CA" sz="2800" dirty="0" smtClean="0"/>
                  <a:t>                                        = 22.5 cm</a:t>
                </a:r>
              </a:p>
              <a:p>
                <a:endParaRPr lang="en-CA" sz="2800" dirty="0" smtClean="0"/>
              </a:p>
              <a:p>
                <a:r>
                  <a:rPr lang="en-CA" sz="2800" dirty="0" smtClean="0"/>
                  <a:t>S.A. = 2</a:t>
                </a:r>
                <a14:m>
                  <m:oMath xmlns:m="http://schemas.openxmlformats.org/officeDocument/2006/math">
                    <m:r>
                      <a:rPr lang="el-GR" sz="2800" i="1" smtClean="0"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C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CA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CA" sz="2800" dirty="0" smtClean="0"/>
                  <a:t> + </a:t>
                </a:r>
                <a14:m>
                  <m:oMath xmlns:m="http://schemas.openxmlformats.org/officeDocument/2006/math">
                    <m:r>
                      <a:rPr lang="el-GR" sz="2800" i="1" smtClean="0"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C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CA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CA" sz="2800" dirty="0" smtClean="0"/>
                  <a:t>                             </a:t>
                </a:r>
                <a:r>
                  <a:rPr lang="en-CA" sz="2800" dirty="0" smtClean="0">
                    <a:solidFill>
                      <a:srgbClr val="FF0000"/>
                    </a:solidFill>
                  </a:rPr>
                  <a:t>(formula for solid hemisphere)</a:t>
                </a:r>
              </a:p>
              <a:p>
                <a:r>
                  <a:rPr lang="en-CA" sz="2800" dirty="0"/>
                  <a:t> </a:t>
                </a:r>
                <a:r>
                  <a:rPr lang="en-CA" sz="2800" dirty="0" smtClean="0"/>
                  <a:t>       = 2</a:t>
                </a:r>
                <a14:m>
                  <m:oMath xmlns:m="http://schemas.openxmlformats.org/officeDocument/2006/math">
                    <m:r>
                      <a:rPr lang="el-GR" sz="2800" i="1" smtClean="0"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C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0" i="1" smtClean="0">
                            <a:latin typeface="Cambria Math" panose="02040503050406030204" pitchFamily="18" charset="0"/>
                          </a:rPr>
                          <m:t>(22.5</m:t>
                        </m:r>
                        <m:r>
                          <a:rPr lang="en-CA" sz="28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n-CA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CA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CA" sz="2800" dirty="0" smtClean="0"/>
                  <a:t> +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0" i="1" smtClean="0">
                            <a:latin typeface="Cambria Math" panose="02040503050406030204" pitchFamily="18" charset="0"/>
                          </a:rPr>
                          <m:t>(22.5</m:t>
                        </m:r>
                        <m:r>
                          <a:rPr lang="en-CA" sz="28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n-CA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CA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CA" sz="28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CA" sz="2800" dirty="0" smtClean="0">
                    <a:solidFill>
                      <a:srgbClr val="FF0000"/>
                    </a:solidFill>
                  </a:rPr>
                  <a:t>(substitution)</a:t>
                </a:r>
              </a:p>
              <a:p>
                <a:r>
                  <a:rPr lang="en-CA" sz="2800" dirty="0"/>
                  <a:t> </a:t>
                </a:r>
                <a:r>
                  <a:rPr lang="en-CA" sz="2800" dirty="0" smtClean="0"/>
                  <a:t>       = </a:t>
                </a:r>
                <a:r>
                  <a:rPr lang="en-CA" sz="2800" dirty="0"/>
                  <a:t>2</a:t>
                </a:r>
                <a14:m>
                  <m:oMath xmlns:m="http://schemas.openxmlformats.org/officeDocument/2006/math">
                    <m:r>
                      <a:rPr lang="el-GR" sz="280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CA" sz="2800" dirty="0" smtClean="0"/>
                  <a:t>(506.25cm) + 506.25cm   </a:t>
                </a:r>
                <a:r>
                  <a:rPr lang="en-CA" sz="2800" dirty="0" smtClean="0">
                    <a:solidFill>
                      <a:srgbClr val="FF0000"/>
                    </a:solidFill>
                  </a:rPr>
                  <a:t>(calculation)</a:t>
                </a:r>
              </a:p>
              <a:p>
                <a:r>
                  <a:rPr lang="en-CA" sz="2800" dirty="0"/>
                  <a:t> </a:t>
                </a:r>
                <a:r>
                  <a:rPr lang="en-CA" sz="2800" dirty="0" smtClean="0"/>
                  <a:t>       = 3687.113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8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CA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CA" sz="2800" dirty="0" smtClean="0"/>
                  <a:t>                        </a:t>
                </a:r>
                <a:r>
                  <a:rPr lang="en-CA" sz="2800" dirty="0" smtClean="0">
                    <a:solidFill>
                      <a:srgbClr val="FF0000"/>
                    </a:solidFill>
                  </a:rPr>
                  <a:t>(Answer with units)</a:t>
                </a:r>
                <a:endParaRPr lang="en-CA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535" y="535459"/>
                <a:ext cx="9498227" cy="6063198"/>
              </a:xfrm>
              <a:prstGeom prst="rect">
                <a:avLst/>
              </a:prstGeom>
              <a:blipFill rotWithShape="0">
                <a:blip r:embed="rId2"/>
                <a:stretch>
                  <a:fillRect l="-1669" t="-1308" r="-963" b="-201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265406" y="1721708"/>
            <a:ext cx="2075936" cy="9308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7" name="Oval 6"/>
          <p:cNvSpPr/>
          <p:nvPr/>
        </p:nvSpPr>
        <p:spPr>
          <a:xfrm>
            <a:off x="2230732" y="2554318"/>
            <a:ext cx="225867" cy="24318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4250724" y="2554318"/>
            <a:ext cx="45719" cy="25478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2337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148</Words>
  <Application>Microsoft Office PowerPoint</Application>
  <PresentationFormat>Widescreen</PresentationFormat>
  <Paragraphs>52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Judith</dc:creator>
  <cp:lastModifiedBy>35-student</cp:lastModifiedBy>
  <cp:revision>7</cp:revision>
  <dcterms:created xsi:type="dcterms:W3CDTF">2017-02-22T13:17:11Z</dcterms:created>
  <dcterms:modified xsi:type="dcterms:W3CDTF">2017-02-24T19:29:25Z</dcterms:modified>
</cp:coreProperties>
</file>